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6" r:id="rId4"/>
  </p:sldMasterIdLst>
  <p:notesMasterIdLst>
    <p:notesMasterId r:id="rId44"/>
  </p:notesMasterIdLst>
  <p:sldIdLst>
    <p:sldId id="256" r:id="rId5"/>
    <p:sldId id="258" r:id="rId6"/>
    <p:sldId id="259" r:id="rId7"/>
    <p:sldId id="513" r:id="rId8"/>
    <p:sldId id="516" r:id="rId9"/>
    <p:sldId id="352" r:id="rId10"/>
    <p:sldId id="267" r:id="rId11"/>
    <p:sldId id="537" r:id="rId12"/>
    <p:sldId id="533" r:id="rId13"/>
    <p:sldId id="536" r:id="rId14"/>
    <p:sldId id="458" r:id="rId15"/>
    <p:sldId id="464" r:id="rId16"/>
    <p:sldId id="465" r:id="rId17"/>
    <p:sldId id="466" r:id="rId18"/>
    <p:sldId id="467" r:id="rId19"/>
    <p:sldId id="468" r:id="rId20"/>
    <p:sldId id="469" r:id="rId21"/>
    <p:sldId id="470" r:id="rId22"/>
    <p:sldId id="471" r:id="rId23"/>
    <p:sldId id="472" r:id="rId24"/>
    <p:sldId id="473" r:id="rId25"/>
    <p:sldId id="474" r:id="rId26"/>
    <p:sldId id="477" r:id="rId27"/>
    <p:sldId id="475" r:id="rId28"/>
    <p:sldId id="476" r:id="rId29"/>
    <p:sldId id="538" r:id="rId30"/>
    <p:sldId id="542" r:id="rId31"/>
    <p:sldId id="539" r:id="rId32"/>
    <p:sldId id="545" r:id="rId33"/>
    <p:sldId id="546" r:id="rId34"/>
    <p:sldId id="543" r:id="rId35"/>
    <p:sldId id="540" r:id="rId36"/>
    <p:sldId id="548" r:id="rId37"/>
    <p:sldId id="547" r:id="rId38"/>
    <p:sldId id="517" r:id="rId39"/>
    <p:sldId id="518" r:id="rId40"/>
    <p:sldId id="519" r:id="rId41"/>
    <p:sldId id="520" r:id="rId42"/>
    <p:sldId id="521" r:id="rId4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7619"/>
    <a:srgbClr val="CDCDCD"/>
    <a:srgbClr val="B3B3B3"/>
    <a:srgbClr val="2174B6"/>
    <a:srgbClr val="ED88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2" autoAdjust="0"/>
    <p:restoredTop sz="93907" autoAdjust="0"/>
  </p:normalViewPr>
  <p:slideViewPr>
    <p:cSldViewPr snapToGrid="0">
      <p:cViewPr>
        <p:scale>
          <a:sx n="125" d="100"/>
          <a:sy n="125" d="100"/>
        </p:scale>
        <p:origin x="168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1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119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120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121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F08D1666-8CA5-49D1-A8F6-7CDDBF498F8E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F08D1666-8CA5-49D1-A8F6-7CDDBF498F8E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23193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6072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320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3144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3085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0460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923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4804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8943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569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477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4599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120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0200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927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0192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29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4333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3203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0961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91489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2105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0725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242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2040" cy="11023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2/24/21</a:t>
            </a:r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B061743-D104-4342-92DB-595A49178A68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4000" lvl="6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</a:p>
          <a:p>
            <a:pPr marL="743040" lvl="1" indent="-285480">
              <a:lnSpc>
                <a:spcPct val="100000"/>
              </a:lnSpc>
              <a:buClr>
                <a:srgbClr val="FFFFFF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600200" lvl="3" indent="-228240">
              <a:lnSpc>
                <a:spcPct val="100000"/>
              </a:lnSpc>
              <a:buClr>
                <a:srgbClr val="FFFFFF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057400" lvl="4" indent="-228240">
              <a:lnSpc>
                <a:spcPct val="100000"/>
              </a:lnSpc>
              <a:buClr>
                <a:srgbClr val="FFFFFF"/>
              </a:buClr>
              <a:buFont typeface="Arial"/>
              <a:buChar char="»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2/24/21</a:t>
            </a:r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A27F9FE-850B-4464-9AC1-121A1ADC59CD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2099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1414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0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0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0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0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0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0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0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0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6.png"/><Relationship Id="rId5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8.jpe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9.png"/><Relationship Id="rId7" Type="http://schemas.openxmlformats.org/officeDocument/2006/relationships/image" Target="../media/image2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1.png"/><Relationship Id="rId5" Type="http://schemas.openxmlformats.org/officeDocument/2006/relationships/image" Target="../media/image18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91440" y="140039"/>
            <a:ext cx="8902800" cy="113761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Conservation decisions with </a:t>
            </a:r>
          </a:p>
          <a:p>
            <a:pPr algn="ctr"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exact algorithm solvers</a:t>
            </a:r>
          </a:p>
        </p:txBody>
      </p:sp>
      <p:sp>
        <p:nvSpPr>
          <p:cNvPr id="123" name="TextShape 2"/>
          <p:cNvSpPr txBox="1"/>
          <p:nvPr/>
        </p:nvSpPr>
        <p:spPr>
          <a:xfrm>
            <a:off x="762480" y="3900400"/>
            <a:ext cx="7560360" cy="6091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 Hanson</a:t>
            </a:r>
            <a:endParaRPr lang="en-US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4" name="Picture 2"/>
          <p:cNvPicPr/>
          <p:nvPr/>
        </p:nvPicPr>
        <p:blipFill>
          <a:blip r:embed="rId2"/>
          <a:stretch/>
        </p:blipFill>
        <p:spPr>
          <a:xfrm>
            <a:off x="259200" y="4497840"/>
            <a:ext cx="426240" cy="425160"/>
          </a:xfrm>
          <a:prstGeom prst="rect">
            <a:avLst/>
          </a:prstGeom>
          <a:ln>
            <a:noFill/>
          </a:ln>
        </p:spPr>
      </p:pic>
      <p:sp>
        <p:nvSpPr>
          <p:cNvPr id="125" name="CustomShape 3"/>
          <p:cNvSpPr/>
          <p:nvPr/>
        </p:nvSpPr>
        <p:spPr>
          <a:xfrm>
            <a:off x="759600" y="4479840"/>
            <a:ext cx="4446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jeffrey.hanson@uqconnect.edu.au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Picture 4"/>
          <p:cNvPicPr/>
          <p:nvPr/>
        </p:nvPicPr>
        <p:blipFill>
          <a:blip r:embed="rId3"/>
          <a:stretch/>
        </p:blipFill>
        <p:spPr>
          <a:xfrm>
            <a:off x="5945400" y="4533480"/>
            <a:ext cx="397800" cy="377640"/>
          </a:xfrm>
          <a:prstGeom prst="rect">
            <a:avLst/>
          </a:prstGeom>
          <a:ln>
            <a:noFill/>
          </a:ln>
        </p:spPr>
      </p:pic>
      <p:sp>
        <p:nvSpPr>
          <p:cNvPr id="127" name="CustomShape 4"/>
          <p:cNvSpPr/>
          <p:nvPr/>
        </p:nvSpPr>
        <p:spPr>
          <a:xfrm>
            <a:off x="6403680" y="4491720"/>
            <a:ext cx="2569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jeffrey-hanson.com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8" name="Picture 2"/>
          <p:cNvPicPr/>
          <p:nvPr/>
        </p:nvPicPr>
        <p:blipFill>
          <a:blip r:embed="rId4"/>
          <a:stretch/>
        </p:blipFill>
        <p:spPr>
          <a:xfrm>
            <a:off x="2641680" y="1465030"/>
            <a:ext cx="3959640" cy="2474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6D255-9CB9-0DC2-FF71-6A67AA12A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80" y="9619"/>
            <a:ext cx="8229240" cy="856800"/>
          </a:xfrm>
        </p:spPr>
        <p:txBody>
          <a:bodyPr/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Conservation examples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B0CA7A-2641-DE5D-7B15-B2D0EC743EF9}"/>
              </a:ext>
            </a:extLst>
          </p:cNvPr>
          <p:cNvSpPr txBox="1"/>
          <p:nvPr/>
        </p:nvSpPr>
        <p:spPr>
          <a:xfrm>
            <a:off x="-32227" y="2641644"/>
            <a:ext cx="3123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Nature Conservancy of Canada for land acquisition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C51EE2-584E-F336-30F6-2BB950D948AB}"/>
              </a:ext>
            </a:extLst>
          </p:cNvPr>
          <p:cNvSpPr txBox="1"/>
          <p:nvPr/>
        </p:nvSpPr>
        <p:spPr>
          <a:xfrm>
            <a:off x="3076388" y="3198122"/>
            <a:ext cx="3184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err="1">
                <a:solidFill>
                  <a:schemeClr val="bg1"/>
                </a:solidFill>
              </a:rPr>
              <a:t>Waitt</a:t>
            </a:r>
            <a:r>
              <a:rPr lang="en-AU" dirty="0">
                <a:solidFill>
                  <a:schemeClr val="bg1"/>
                </a:solidFill>
              </a:rPr>
              <a:t> Institute to help Government of Montserrat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8BB0B4-D17E-0E2E-634B-597BBD533A95}"/>
              </a:ext>
            </a:extLst>
          </p:cNvPr>
          <p:cNvSpPr txBox="1"/>
          <p:nvPr/>
        </p:nvSpPr>
        <p:spPr>
          <a:xfrm>
            <a:off x="3090846" y="4146533"/>
            <a:ext cx="2868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Scottish Government for marine spatial planning in Rockall Bank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9E5253-D0D9-F77B-21C0-41E45A4C6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92" y="1045322"/>
            <a:ext cx="2630974" cy="159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etails are in the caption following the image">
            <a:extLst>
              <a:ext uri="{FF2B5EF4-FFF2-40B4-BE49-F238E27FC236}">
                <a16:creationId xmlns:a16="http://schemas.microsoft.com/office/drawing/2014/main" id="{BD37B924-7055-A638-6E24-8C76A9BE0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065" y="981181"/>
            <a:ext cx="2972794" cy="213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D6E854-AFF4-6CB1-E658-743AC983A4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148" t="40363" r="29098" b="16560"/>
          <a:stretch/>
        </p:blipFill>
        <p:spPr>
          <a:xfrm>
            <a:off x="92813" y="3551416"/>
            <a:ext cx="2998033" cy="1460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3C08E2-5E4B-4F4F-E366-2195DF21DA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246" t="22379" r="11475" b="4669"/>
          <a:stretch/>
        </p:blipFill>
        <p:spPr>
          <a:xfrm>
            <a:off x="6289641" y="981181"/>
            <a:ext cx="2607526" cy="13669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E456FC-519E-B309-6F41-D45DE54A5B98}"/>
              </a:ext>
            </a:extLst>
          </p:cNvPr>
          <p:cNvSpPr txBox="1"/>
          <p:nvPr/>
        </p:nvSpPr>
        <p:spPr>
          <a:xfrm>
            <a:off x="6471694" y="2426061"/>
            <a:ext cx="2352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McKinsey Consulting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BB5180D-3BE8-C5BB-0703-DAA707653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694" y="2917792"/>
            <a:ext cx="1938104" cy="146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DBFF27-BE99-38AC-1DC8-178C1D7BE325}"/>
              </a:ext>
            </a:extLst>
          </p:cNvPr>
          <p:cNvSpPr txBox="1"/>
          <p:nvPr/>
        </p:nvSpPr>
        <p:spPr>
          <a:xfrm>
            <a:off x="6163859" y="4423532"/>
            <a:ext cx="2733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USGS to prioritize recovery areas in Hawaii</a:t>
            </a:r>
          </a:p>
        </p:txBody>
      </p:sp>
    </p:spTree>
    <p:extLst>
      <p:ext uri="{BB962C8B-B14F-4D97-AF65-F5344CB8AC3E}">
        <p14:creationId xmlns:p14="http://schemas.microsoft.com/office/powerpoint/2010/main" val="989663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/>
              <a:t>Reserve selection as optimization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03520" y="1527540"/>
            <a:ext cx="3689940" cy="2947710"/>
            <a:chOff x="4209306" y="1245600"/>
            <a:chExt cx="4380294" cy="3499200"/>
          </a:xfrm>
        </p:grpSpPr>
        <p:sp>
          <p:nvSpPr>
            <p:cNvPr id="8" name="Rectangle 7"/>
            <p:cNvSpPr/>
            <p:nvPr/>
          </p:nvSpPr>
          <p:spPr>
            <a:xfrm>
              <a:off x="4209306" y="1245600"/>
              <a:ext cx="4380294" cy="3499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7162077" y="1522519"/>
              <a:ext cx="1204677" cy="1011929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149" y="1588402"/>
              <a:ext cx="470109" cy="47010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6046" y="1844422"/>
              <a:ext cx="512315" cy="512315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6257784" y="3791251"/>
              <a:ext cx="785385" cy="659723"/>
              <a:chOff x="6919200" y="3362400"/>
              <a:chExt cx="785385" cy="659723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13" name="Oval 12"/>
            <p:cNvSpPr/>
            <p:nvPr/>
          </p:nvSpPr>
          <p:spPr>
            <a:xfrm>
              <a:off x="4426942" y="1508740"/>
              <a:ext cx="1037330" cy="871357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71870" y="1568024"/>
              <a:ext cx="449100" cy="4491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94864" y="1872216"/>
              <a:ext cx="419467" cy="419467"/>
            </a:xfrm>
            <a:prstGeom prst="rect">
              <a:avLst/>
            </a:prstGeom>
          </p:spPr>
        </p:pic>
        <p:sp>
          <p:nvSpPr>
            <p:cNvPr id="16" name="Oval 15"/>
            <p:cNvSpPr/>
            <p:nvPr/>
          </p:nvSpPr>
          <p:spPr>
            <a:xfrm>
              <a:off x="4708749" y="3653556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943" y="3815175"/>
              <a:ext cx="685350" cy="685350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6032665" y="1320117"/>
              <a:ext cx="919679" cy="772531"/>
              <a:chOff x="6032665" y="1320117"/>
              <a:chExt cx="919679" cy="772531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7579737" y="2919013"/>
              <a:ext cx="714664" cy="600318"/>
              <a:chOff x="7579737" y="2919013"/>
              <a:chExt cx="714664" cy="600318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6595012" y="2995200"/>
              <a:ext cx="714664" cy="600318"/>
              <a:chOff x="7579737" y="2919013"/>
              <a:chExt cx="714664" cy="600318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7625944" y="3780880"/>
              <a:ext cx="714664" cy="600318"/>
              <a:chOff x="7579737" y="2919013"/>
              <a:chExt cx="714664" cy="600318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22" name="Group 21"/>
            <p:cNvGrpSpPr/>
            <p:nvPr/>
          </p:nvGrpSpPr>
          <p:grpSpPr>
            <a:xfrm>
              <a:off x="5046843" y="2402034"/>
              <a:ext cx="1222464" cy="1026871"/>
              <a:chOff x="5046843" y="2402034"/>
              <a:chExt cx="1222464" cy="1026871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</p:grpSp>
      <p:sp>
        <p:nvSpPr>
          <p:cNvPr id="36" name="Content Placeholder 2"/>
          <p:cNvSpPr txBox="1">
            <a:spLocks/>
          </p:cNvSpPr>
          <p:nvPr/>
        </p:nvSpPr>
        <p:spPr>
          <a:xfrm>
            <a:off x="167640" y="1244763"/>
            <a:ext cx="5334324" cy="3555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3200" b="0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Goal</a:t>
            </a:r>
            <a:r>
              <a:rPr kumimoji="0" lang="en-AU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conserve biodiversity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3200" b="0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Objective</a:t>
            </a:r>
            <a:r>
              <a:rPr kumimoji="0" lang="en-AU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min. # of islands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3200" b="0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Constraints</a:t>
            </a:r>
            <a:r>
              <a:rPr kumimoji="0" lang="en-AU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sufficient habitat for each species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3200" b="0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Decisions</a:t>
            </a:r>
            <a:r>
              <a:rPr kumimoji="0" lang="en-AU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create a reserve on an island or not?</a:t>
            </a:r>
            <a:endParaRPr kumimoji="0" lang="en-AU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4227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667000" y="148320"/>
            <a:ext cx="3689940" cy="2947710"/>
            <a:chOff x="4209306" y="1245600"/>
            <a:chExt cx="4380294" cy="3499200"/>
          </a:xfrm>
        </p:grpSpPr>
        <p:sp>
          <p:nvSpPr>
            <p:cNvPr id="6" name="Rectangle 5"/>
            <p:cNvSpPr/>
            <p:nvPr/>
          </p:nvSpPr>
          <p:spPr>
            <a:xfrm>
              <a:off x="4209306" y="1245600"/>
              <a:ext cx="4380294" cy="3499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7162077" y="1522519"/>
              <a:ext cx="1204677" cy="1011929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149" y="1588402"/>
              <a:ext cx="470109" cy="47010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6046" y="1844422"/>
              <a:ext cx="512315" cy="512315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6257784" y="3791251"/>
              <a:ext cx="785385" cy="659723"/>
              <a:chOff x="6919200" y="3362400"/>
              <a:chExt cx="785385" cy="659723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11" name="Oval 10"/>
            <p:cNvSpPr/>
            <p:nvPr/>
          </p:nvSpPr>
          <p:spPr>
            <a:xfrm>
              <a:off x="4426942" y="1508740"/>
              <a:ext cx="1037330" cy="871357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71870" y="1568024"/>
              <a:ext cx="449100" cy="4491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94864" y="1872216"/>
              <a:ext cx="419467" cy="419467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4708749" y="3653556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943" y="3815175"/>
              <a:ext cx="685350" cy="685350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6032665" y="1320117"/>
              <a:ext cx="919679" cy="772531"/>
              <a:chOff x="6032665" y="1320117"/>
              <a:chExt cx="919679" cy="772531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17" name="Group 16"/>
            <p:cNvGrpSpPr/>
            <p:nvPr/>
          </p:nvGrpSpPr>
          <p:grpSpPr>
            <a:xfrm>
              <a:off x="7579737" y="2919013"/>
              <a:ext cx="714664" cy="600318"/>
              <a:chOff x="7579737" y="2919013"/>
              <a:chExt cx="714664" cy="600318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6595012" y="2995200"/>
              <a:ext cx="714664" cy="600318"/>
              <a:chOff x="7579737" y="2919013"/>
              <a:chExt cx="714664" cy="600318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7625944" y="3780880"/>
              <a:ext cx="714664" cy="600318"/>
              <a:chOff x="7579737" y="2919013"/>
              <a:chExt cx="714664" cy="600318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5046843" y="2402034"/>
              <a:ext cx="1222464" cy="1026871"/>
              <a:chOff x="5046843" y="2402034"/>
              <a:chExt cx="1222464" cy="1026871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78766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667000" y="148320"/>
            <a:ext cx="3689940" cy="2947710"/>
            <a:chOff x="4209306" y="1245600"/>
            <a:chExt cx="4380294" cy="3499200"/>
          </a:xfrm>
        </p:grpSpPr>
        <p:sp>
          <p:nvSpPr>
            <p:cNvPr id="6" name="Rectangle 5"/>
            <p:cNvSpPr/>
            <p:nvPr/>
          </p:nvSpPr>
          <p:spPr>
            <a:xfrm>
              <a:off x="4209306" y="1245600"/>
              <a:ext cx="4380294" cy="3499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7162077" y="1522519"/>
              <a:ext cx="1204677" cy="1011929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149" y="1588402"/>
              <a:ext cx="470109" cy="47010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6046" y="1844422"/>
              <a:ext cx="512315" cy="512315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6257784" y="3791251"/>
              <a:ext cx="785385" cy="659723"/>
              <a:chOff x="6919200" y="3362400"/>
              <a:chExt cx="785385" cy="659723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11" name="Oval 10"/>
            <p:cNvSpPr/>
            <p:nvPr/>
          </p:nvSpPr>
          <p:spPr>
            <a:xfrm>
              <a:off x="4426942" y="1508740"/>
              <a:ext cx="1037330" cy="871357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71870" y="1568024"/>
              <a:ext cx="449100" cy="4491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94864" y="1872216"/>
              <a:ext cx="419467" cy="419467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4708749" y="3653556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943" y="3815175"/>
              <a:ext cx="685350" cy="685350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6032665" y="1320117"/>
              <a:ext cx="919679" cy="772531"/>
              <a:chOff x="6032665" y="1320117"/>
              <a:chExt cx="919679" cy="772531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17" name="Group 16"/>
            <p:cNvGrpSpPr/>
            <p:nvPr/>
          </p:nvGrpSpPr>
          <p:grpSpPr>
            <a:xfrm>
              <a:off x="7579737" y="2919013"/>
              <a:ext cx="714664" cy="600318"/>
              <a:chOff x="7579737" y="2919013"/>
              <a:chExt cx="714664" cy="600318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6595012" y="2995200"/>
              <a:ext cx="714664" cy="600318"/>
              <a:chOff x="7579737" y="2919013"/>
              <a:chExt cx="714664" cy="600318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7625944" y="3780880"/>
              <a:ext cx="714664" cy="600318"/>
              <a:chOff x="7579737" y="2919013"/>
              <a:chExt cx="714664" cy="600318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5046843" y="2402034"/>
              <a:ext cx="1222464" cy="1026871"/>
              <a:chOff x="5046843" y="2402034"/>
              <a:chExt cx="1222464" cy="1026871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</p:grpSp>
      <p:sp>
        <p:nvSpPr>
          <p:cNvPr id="38" name="TextBox 37"/>
          <p:cNvSpPr txBox="1"/>
          <p:nvPr/>
        </p:nvSpPr>
        <p:spPr>
          <a:xfrm>
            <a:off x="2874949" y="125800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326186" y="2056575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220940" y="1939974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999016" y="1900259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630572" y="1123640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475736" y="924531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326186" y="103694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013357" y="89069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767321" y="1205968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196470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667000" y="148320"/>
            <a:ext cx="3689940" cy="2947710"/>
            <a:chOff x="4209306" y="1245600"/>
            <a:chExt cx="4380294" cy="3499200"/>
          </a:xfrm>
        </p:grpSpPr>
        <p:sp>
          <p:nvSpPr>
            <p:cNvPr id="6" name="Rectangle 5"/>
            <p:cNvSpPr/>
            <p:nvPr/>
          </p:nvSpPr>
          <p:spPr>
            <a:xfrm>
              <a:off x="4209306" y="1245600"/>
              <a:ext cx="4380294" cy="3499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7162077" y="1522519"/>
              <a:ext cx="1204677" cy="1011929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149" y="1588402"/>
              <a:ext cx="470109" cy="47010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6046" y="1844422"/>
              <a:ext cx="512315" cy="512315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6257784" y="3791251"/>
              <a:ext cx="785385" cy="659723"/>
              <a:chOff x="6919200" y="3362400"/>
              <a:chExt cx="785385" cy="659723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11" name="Oval 10"/>
            <p:cNvSpPr/>
            <p:nvPr/>
          </p:nvSpPr>
          <p:spPr>
            <a:xfrm>
              <a:off x="4426942" y="1508740"/>
              <a:ext cx="1037330" cy="871357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71870" y="1568024"/>
              <a:ext cx="449100" cy="4491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94864" y="1872216"/>
              <a:ext cx="419467" cy="419467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4708749" y="3653556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943" y="3815175"/>
              <a:ext cx="685350" cy="685350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6032665" y="1320117"/>
              <a:ext cx="919679" cy="772531"/>
              <a:chOff x="6032665" y="1320117"/>
              <a:chExt cx="919679" cy="772531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17" name="Group 16"/>
            <p:cNvGrpSpPr/>
            <p:nvPr/>
          </p:nvGrpSpPr>
          <p:grpSpPr>
            <a:xfrm>
              <a:off x="7579737" y="2919013"/>
              <a:ext cx="714664" cy="600318"/>
              <a:chOff x="7579737" y="2919013"/>
              <a:chExt cx="714664" cy="600318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6595012" y="2995200"/>
              <a:ext cx="714664" cy="600318"/>
              <a:chOff x="7579737" y="2919013"/>
              <a:chExt cx="714664" cy="600318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7625944" y="3780880"/>
              <a:ext cx="714664" cy="600318"/>
              <a:chOff x="7579737" y="2919013"/>
              <a:chExt cx="714664" cy="600318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5046843" y="2402034"/>
              <a:ext cx="1222464" cy="1026871"/>
              <a:chOff x="5046843" y="2402034"/>
              <a:chExt cx="1222464" cy="1026871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</p:grpSp>
      <p:sp>
        <p:nvSpPr>
          <p:cNvPr id="38" name="TextBox 37"/>
          <p:cNvSpPr txBox="1"/>
          <p:nvPr/>
        </p:nvSpPr>
        <p:spPr>
          <a:xfrm>
            <a:off x="2874949" y="125800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326186" y="2056575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220940" y="1939974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999016" y="1900259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630572" y="1123640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475736" y="924531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326186" y="103694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013357" y="89069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767321" y="1205968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</a:t>
            </a:r>
          </a:p>
        </p:txBody>
      </p:sp>
      <p:cxnSp>
        <p:nvCxnSpPr>
          <p:cNvPr id="63" name="Straight Arrow Connector 62"/>
          <p:cNvCxnSpPr>
            <a:stCxn id="38" idx="1"/>
            <a:endCxn id="61" idx="0"/>
          </p:cNvCxnSpPr>
          <p:nvPr/>
        </p:nvCxnSpPr>
        <p:spPr>
          <a:xfrm flipH="1">
            <a:off x="1639669" y="448966"/>
            <a:ext cx="1235280" cy="404882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49" idx="3"/>
            <a:endCxn id="62" idx="0"/>
          </p:cNvCxnSpPr>
          <p:nvPr/>
        </p:nvCxnSpPr>
        <p:spPr>
          <a:xfrm flipH="1">
            <a:off x="2369220" y="412235"/>
            <a:ext cx="1894031" cy="408555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48" idx="1"/>
            <a:endCxn id="64" idx="0"/>
          </p:cNvCxnSpPr>
          <p:nvPr/>
        </p:nvCxnSpPr>
        <p:spPr>
          <a:xfrm flipH="1">
            <a:off x="3098771" y="426860"/>
            <a:ext cx="2227415" cy="407092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47" idx="3"/>
            <a:endCxn id="66" idx="0"/>
          </p:cNvCxnSpPr>
          <p:nvPr/>
        </p:nvCxnSpPr>
        <p:spPr>
          <a:xfrm>
            <a:off x="3725630" y="1247697"/>
            <a:ext cx="142020" cy="325009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0" idx="3"/>
          </p:cNvCxnSpPr>
          <p:nvPr/>
        </p:nvCxnSpPr>
        <p:spPr>
          <a:xfrm flipH="1">
            <a:off x="4676708" y="1529134"/>
            <a:ext cx="340507" cy="284474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6" idx="3"/>
            <a:endCxn id="70" idx="0"/>
          </p:cNvCxnSpPr>
          <p:nvPr/>
        </p:nvCxnSpPr>
        <p:spPr>
          <a:xfrm flipH="1">
            <a:off x="5444736" y="1446806"/>
            <a:ext cx="435730" cy="305098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45" idx="3"/>
            <a:endCxn id="72" idx="0"/>
          </p:cNvCxnSpPr>
          <p:nvPr/>
        </p:nvCxnSpPr>
        <p:spPr>
          <a:xfrm>
            <a:off x="3248910" y="2223425"/>
            <a:ext cx="2942171" cy="227436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44" idx="3"/>
            <a:endCxn id="74" idx="0"/>
          </p:cNvCxnSpPr>
          <p:nvPr/>
        </p:nvCxnSpPr>
        <p:spPr>
          <a:xfrm>
            <a:off x="4470834" y="2263140"/>
            <a:ext cx="2504900" cy="223464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43" idx="3"/>
            <a:endCxn id="76" idx="0"/>
          </p:cNvCxnSpPr>
          <p:nvPr/>
        </p:nvCxnSpPr>
        <p:spPr>
          <a:xfrm>
            <a:off x="5576080" y="2379741"/>
            <a:ext cx="2174002" cy="210475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61" name="TextBox 60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8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0116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61" name="TextBox 60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8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0302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-32409" y="49759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Min €: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98180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41069" y="49758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57282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86833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95040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16586" y="49758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32798" y="49758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595937" y="49758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4" name="TextBox 3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9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7402108" y="36467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</p:spTree>
    <p:extLst>
      <p:ext uri="{BB962C8B-B14F-4D97-AF65-F5344CB8AC3E}">
        <p14:creationId xmlns:p14="http://schemas.microsoft.com/office/powerpoint/2010/main" val="2517135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20974" y="2313918"/>
            <a:ext cx="658422" cy="6584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76" y="2313916"/>
            <a:ext cx="658420" cy="65842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30501" y="763732"/>
            <a:ext cx="639368" cy="7335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01" y="854738"/>
            <a:ext cx="639368" cy="542757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33655" y="3140472"/>
            <a:ext cx="633061" cy="63306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3655" y="3140472"/>
            <a:ext cx="633061" cy="633061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20340" y="3870256"/>
            <a:ext cx="659690" cy="70731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0340" y="3917881"/>
            <a:ext cx="659690" cy="65969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16420" y="1565156"/>
            <a:ext cx="667530" cy="5964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13" y="1565156"/>
            <a:ext cx="577336" cy="59643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-32409" y="49759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Min €: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98180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41069" y="49758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57282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86833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95040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16586" y="49758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32798" y="49758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595937" y="49758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4" name="TextBox 3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9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7402108" y="36467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10818767" y="-2364302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33024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20974" y="2313918"/>
            <a:ext cx="658422" cy="6584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76" y="2313916"/>
            <a:ext cx="658420" cy="65842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30501" y="763732"/>
            <a:ext cx="639368" cy="7335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01" y="854738"/>
            <a:ext cx="639368" cy="542757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33655" y="3140472"/>
            <a:ext cx="633061" cy="63306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3655" y="3140472"/>
            <a:ext cx="633061" cy="633061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20340" y="3870256"/>
            <a:ext cx="659690" cy="70731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0340" y="3917881"/>
            <a:ext cx="659690" cy="65969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16420" y="1565156"/>
            <a:ext cx="667530" cy="5964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13" y="1565156"/>
            <a:ext cx="577336" cy="59643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-32409" y="49759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Min €: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98180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41069" y="49758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57282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86833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95040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16586" y="49758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32798" y="49758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595937" y="49758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4" name="TextBox 3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9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7402108" y="36467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5116586" y="1080166"/>
            <a:ext cx="3689940" cy="294771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7603987" y="1313441"/>
            <a:ext cx="1014814" cy="852444"/>
          </a:xfrm>
          <a:prstGeom prst="ellipse">
            <a:avLst/>
          </a:prstGeom>
          <a:solidFill>
            <a:srgbClr val="92D05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898" y="1368941"/>
            <a:ext cx="396018" cy="396018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418" y="1584611"/>
            <a:ext cx="431572" cy="431572"/>
          </a:xfrm>
          <a:prstGeom prst="rect">
            <a:avLst/>
          </a:prstGeom>
        </p:spPr>
      </p:pic>
      <p:grpSp>
        <p:nvGrpSpPr>
          <p:cNvPr id="107" name="Group 106"/>
          <p:cNvGrpSpPr/>
          <p:nvPr/>
        </p:nvGrpSpPr>
        <p:grpSpPr>
          <a:xfrm>
            <a:off x="6842215" y="3224611"/>
            <a:ext cx="661605" cy="555748"/>
            <a:chOff x="6919200" y="3362400"/>
            <a:chExt cx="785385" cy="659723"/>
          </a:xfrm>
        </p:grpSpPr>
        <p:sp>
          <p:nvSpPr>
            <p:cNvPr id="129" name="Oval 128"/>
            <p:cNvSpPr/>
            <p:nvPr/>
          </p:nvSpPr>
          <p:spPr>
            <a:xfrm>
              <a:off x="6919200" y="3362400"/>
              <a:ext cx="785385" cy="65972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2552" y="3465648"/>
              <a:ext cx="472932" cy="472932"/>
            </a:xfrm>
            <a:prstGeom prst="rect">
              <a:avLst/>
            </a:prstGeom>
          </p:spPr>
        </p:pic>
      </p:grpSp>
      <p:sp>
        <p:nvSpPr>
          <p:cNvPr id="108" name="Oval 107"/>
          <p:cNvSpPr/>
          <p:nvPr/>
        </p:nvSpPr>
        <p:spPr>
          <a:xfrm>
            <a:off x="5299922" y="1301834"/>
            <a:ext cx="873842" cy="734027"/>
          </a:xfrm>
          <a:prstGeom prst="ellipse">
            <a:avLst/>
          </a:prstGeom>
          <a:solidFill>
            <a:srgbClr val="92D05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74727" y="1351774"/>
            <a:ext cx="378320" cy="378320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57139" y="1608024"/>
            <a:ext cx="353357" cy="353357"/>
          </a:xfrm>
          <a:prstGeom prst="rect">
            <a:avLst/>
          </a:prstGeom>
        </p:spPr>
      </p:pic>
      <p:sp>
        <p:nvSpPr>
          <p:cNvPr id="111" name="Oval 110"/>
          <p:cNvSpPr/>
          <p:nvPr/>
        </p:nvSpPr>
        <p:spPr>
          <a:xfrm>
            <a:off x="5537315" y="3108617"/>
            <a:ext cx="925472" cy="787736"/>
          </a:xfrm>
          <a:prstGeom prst="ellipse">
            <a:avLst/>
          </a:prstGeom>
          <a:solidFill>
            <a:srgbClr val="92D05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120" y="3244764"/>
            <a:ext cx="577336" cy="577336"/>
          </a:xfrm>
          <a:prstGeom prst="rect">
            <a:avLst/>
          </a:prstGeom>
        </p:spPr>
      </p:pic>
      <p:grpSp>
        <p:nvGrpSpPr>
          <p:cNvPr id="113" name="Group 112"/>
          <p:cNvGrpSpPr/>
          <p:nvPr/>
        </p:nvGrpSpPr>
        <p:grpSpPr>
          <a:xfrm>
            <a:off x="6652575" y="1142939"/>
            <a:ext cx="774733" cy="650777"/>
            <a:chOff x="6032665" y="1320117"/>
            <a:chExt cx="919679" cy="772531"/>
          </a:xfrm>
        </p:grpSpPr>
        <p:sp>
          <p:nvSpPr>
            <p:cNvPr id="127" name="Oval 126"/>
            <p:cNvSpPr/>
            <p:nvPr/>
          </p:nvSpPr>
          <p:spPr>
            <a:xfrm>
              <a:off x="6032665" y="1320117"/>
              <a:ext cx="919679" cy="77253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242912" y="1465805"/>
              <a:ext cx="478614" cy="478614"/>
            </a:xfrm>
            <a:prstGeom prst="rect">
              <a:avLst/>
            </a:prstGeom>
          </p:spPr>
        </p:pic>
      </p:grpSp>
      <p:grpSp>
        <p:nvGrpSpPr>
          <p:cNvPr id="114" name="Group 113"/>
          <p:cNvGrpSpPr/>
          <p:nvPr/>
        </p:nvGrpSpPr>
        <p:grpSpPr>
          <a:xfrm>
            <a:off x="7955822" y="2489841"/>
            <a:ext cx="602030" cy="505705"/>
            <a:chOff x="7579737" y="2919013"/>
            <a:chExt cx="714664" cy="600318"/>
          </a:xfrm>
        </p:grpSpPr>
        <p:sp>
          <p:nvSpPr>
            <p:cNvPr id="125" name="Oval 124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26" name="Picture 125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grpSp>
        <p:nvGrpSpPr>
          <p:cNvPr id="115" name="Group 114"/>
          <p:cNvGrpSpPr/>
          <p:nvPr/>
        </p:nvGrpSpPr>
        <p:grpSpPr>
          <a:xfrm>
            <a:off x="7126294" y="2554021"/>
            <a:ext cx="602030" cy="505705"/>
            <a:chOff x="7579737" y="2919013"/>
            <a:chExt cx="714664" cy="600318"/>
          </a:xfrm>
        </p:grpSpPr>
        <p:sp>
          <p:nvSpPr>
            <p:cNvPr id="123" name="Oval 122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grpSp>
        <p:nvGrpSpPr>
          <p:cNvPr id="116" name="Group 115"/>
          <p:cNvGrpSpPr/>
          <p:nvPr/>
        </p:nvGrpSpPr>
        <p:grpSpPr>
          <a:xfrm>
            <a:off x="7994747" y="3215874"/>
            <a:ext cx="602030" cy="505705"/>
            <a:chOff x="7579737" y="2919013"/>
            <a:chExt cx="714664" cy="600318"/>
          </a:xfrm>
        </p:grpSpPr>
        <p:sp>
          <p:nvSpPr>
            <p:cNvPr id="121" name="Oval 120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grpSp>
        <p:nvGrpSpPr>
          <p:cNvPr id="117" name="Group 116"/>
          <p:cNvGrpSpPr/>
          <p:nvPr/>
        </p:nvGrpSpPr>
        <p:grpSpPr>
          <a:xfrm>
            <a:off x="5822123" y="2054341"/>
            <a:ext cx="1029798" cy="865031"/>
            <a:chOff x="5046843" y="2402034"/>
            <a:chExt cx="1222464" cy="1026871"/>
          </a:xfrm>
        </p:grpSpPr>
        <p:sp>
          <p:nvSpPr>
            <p:cNvPr id="118" name="Oval 117"/>
            <p:cNvSpPr/>
            <p:nvPr/>
          </p:nvSpPr>
          <p:spPr>
            <a:xfrm>
              <a:off x="5046843" y="2402034"/>
              <a:ext cx="1222464" cy="102687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4290" y="2499286"/>
              <a:ext cx="493365" cy="493365"/>
            </a:xfrm>
            <a:prstGeom prst="rect">
              <a:avLst/>
            </a:prstGeom>
          </p:spPr>
        </p:pic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213128" y="2819315"/>
              <a:ext cx="502288" cy="502288"/>
            </a:xfrm>
            <a:prstGeom prst="rect">
              <a:avLst/>
            </a:prstGeom>
          </p:spPr>
        </p:pic>
      </p:grpSp>
      <p:sp>
        <p:nvSpPr>
          <p:cNvPr id="131" name="TextBox 130"/>
          <p:cNvSpPr txBox="1"/>
          <p:nvPr/>
        </p:nvSpPr>
        <p:spPr>
          <a:xfrm>
            <a:off x="5324535" y="1057646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7775772" y="2988421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6670526" y="2871820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5448602" y="2832105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8080158" y="2055486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5925322" y="1856377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7775772" y="1035540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6462943" y="1020915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7216907" y="2137814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298180" y="3133837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298180" y="39007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cxnSp>
        <p:nvCxnSpPr>
          <p:cNvPr id="24" name="Straight Arrow Connector 23"/>
          <p:cNvCxnSpPr>
            <a:stCxn id="109" idx="0"/>
            <a:endCxn id="69" idx="0"/>
          </p:cNvCxnSpPr>
          <p:nvPr/>
        </p:nvCxnSpPr>
        <p:spPr>
          <a:xfrm flipH="1">
            <a:off x="1639669" y="1351774"/>
            <a:ext cx="4224218" cy="17820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70" idx="3"/>
          </p:cNvCxnSpPr>
          <p:nvPr/>
        </p:nvCxnSpPr>
        <p:spPr>
          <a:xfrm flipH="1">
            <a:off x="1981158" y="2016183"/>
            <a:ext cx="3556157" cy="220773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9611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20974" y="2313918"/>
            <a:ext cx="658422" cy="6584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76" y="2313916"/>
            <a:ext cx="658420" cy="65842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30501" y="763732"/>
            <a:ext cx="639368" cy="7335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01" y="854738"/>
            <a:ext cx="639368" cy="542757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33655" y="3140472"/>
            <a:ext cx="633061" cy="63306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3655" y="3140472"/>
            <a:ext cx="633061" cy="633061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20340" y="3870256"/>
            <a:ext cx="659690" cy="70731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0340" y="3917881"/>
            <a:ext cx="659690" cy="65969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16420" y="1565156"/>
            <a:ext cx="667530" cy="5964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13" y="1565156"/>
            <a:ext cx="577336" cy="59643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-32409" y="49759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Min €: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98180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41069" y="49758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57282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86833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95040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16586" y="49758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32798" y="49758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595937" y="49758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4" name="TextBox 3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9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7402108" y="36467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5116586" y="1080166"/>
            <a:ext cx="3689940" cy="294771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7603987" y="1313441"/>
            <a:ext cx="1014814" cy="852444"/>
          </a:xfrm>
          <a:prstGeom prst="ellipse">
            <a:avLst/>
          </a:prstGeom>
          <a:solidFill>
            <a:srgbClr val="92D05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898" y="1368941"/>
            <a:ext cx="396018" cy="396018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418" y="1584611"/>
            <a:ext cx="431572" cy="431572"/>
          </a:xfrm>
          <a:prstGeom prst="rect">
            <a:avLst/>
          </a:prstGeom>
        </p:spPr>
      </p:pic>
      <p:grpSp>
        <p:nvGrpSpPr>
          <p:cNvPr id="107" name="Group 106"/>
          <p:cNvGrpSpPr/>
          <p:nvPr/>
        </p:nvGrpSpPr>
        <p:grpSpPr>
          <a:xfrm>
            <a:off x="6842215" y="3224611"/>
            <a:ext cx="661605" cy="555748"/>
            <a:chOff x="6919200" y="3362400"/>
            <a:chExt cx="785385" cy="659723"/>
          </a:xfrm>
        </p:grpSpPr>
        <p:sp>
          <p:nvSpPr>
            <p:cNvPr id="129" name="Oval 128"/>
            <p:cNvSpPr/>
            <p:nvPr/>
          </p:nvSpPr>
          <p:spPr>
            <a:xfrm>
              <a:off x="6919200" y="3362400"/>
              <a:ext cx="785385" cy="65972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2552" y="3465648"/>
              <a:ext cx="472932" cy="472932"/>
            </a:xfrm>
            <a:prstGeom prst="rect">
              <a:avLst/>
            </a:prstGeom>
          </p:spPr>
        </p:pic>
      </p:grpSp>
      <p:sp>
        <p:nvSpPr>
          <p:cNvPr id="108" name="Oval 107"/>
          <p:cNvSpPr/>
          <p:nvPr/>
        </p:nvSpPr>
        <p:spPr>
          <a:xfrm>
            <a:off x="5299922" y="1301834"/>
            <a:ext cx="873842" cy="734027"/>
          </a:xfrm>
          <a:prstGeom prst="ellipse">
            <a:avLst/>
          </a:prstGeom>
          <a:solidFill>
            <a:srgbClr val="92D05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74727" y="1351774"/>
            <a:ext cx="378320" cy="378320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57139" y="1608024"/>
            <a:ext cx="353357" cy="353357"/>
          </a:xfrm>
          <a:prstGeom prst="rect">
            <a:avLst/>
          </a:prstGeom>
        </p:spPr>
      </p:pic>
      <p:sp>
        <p:nvSpPr>
          <p:cNvPr id="111" name="Oval 110"/>
          <p:cNvSpPr/>
          <p:nvPr/>
        </p:nvSpPr>
        <p:spPr>
          <a:xfrm>
            <a:off x="5537315" y="3108617"/>
            <a:ext cx="925472" cy="787736"/>
          </a:xfrm>
          <a:prstGeom prst="ellipse">
            <a:avLst/>
          </a:prstGeom>
          <a:solidFill>
            <a:srgbClr val="92D05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120" y="3244764"/>
            <a:ext cx="577336" cy="577336"/>
          </a:xfrm>
          <a:prstGeom prst="rect">
            <a:avLst/>
          </a:prstGeom>
        </p:spPr>
      </p:pic>
      <p:grpSp>
        <p:nvGrpSpPr>
          <p:cNvPr id="113" name="Group 112"/>
          <p:cNvGrpSpPr/>
          <p:nvPr/>
        </p:nvGrpSpPr>
        <p:grpSpPr>
          <a:xfrm>
            <a:off x="6652575" y="1142939"/>
            <a:ext cx="774733" cy="650777"/>
            <a:chOff x="6032665" y="1320117"/>
            <a:chExt cx="919679" cy="772531"/>
          </a:xfrm>
        </p:grpSpPr>
        <p:sp>
          <p:nvSpPr>
            <p:cNvPr id="127" name="Oval 126"/>
            <p:cNvSpPr/>
            <p:nvPr/>
          </p:nvSpPr>
          <p:spPr>
            <a:xfrm>
              <a:off x="6032665" y="1320117"/>
              <a:ext cx="919679" cy="77253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242912" y="1465805"/>
              <a:ext cx="478614" cy="478614"/>
            </a:xfrm>
            <a:prstGeom prst="rect">
              <a:avLst/>
            </a:prstGeom>
          </p:spPr>
        </p:pic>
      </p:grpSp>
      <p:grpSp>
        <p:nvGrpSpPr>
          <p:cNvPr id="114" name="Group 113"/>
          <p:cNvGrpSpPr/>
          <p:nvPr/>
        </p:nvGrpSpPr>
        <p:grpSpPr>
          <a:xfrm>
            <a:off x="7955822" y="2489841"/>
            <a:ext cx="602030" cy="505705"/>
            <a:chOff x="7579737" y="2919013"/>
            <a:chExt cx="714664" cy="600318"/>
          </a:xfrm>
        </p:grpSpPr>
        <p:sp>
          <p:nvSpPr>
            <p:cNvPr id="125" name="Oval 124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26" name="Picture 125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grpSp>
        <p:nvGrpSpPr>
          <p:cNvPr id="115" name="Group 114"/>
          <p:cNvGrpSpPr/>
          <p:nvPr/>
        </p:nvGrpSpPr>
        <p:grpSpPr>
          <a:xfrm>
            <a:off x="7126294" y="2554021"/>
            <a:ext cx="602030" cy="505705"/>
            <a:chOff x="7579737" y="2919013"/>
            <a:chExt cx="714664" cy="600318"/>
          </a:xfrm>
        </p:grpSpPr>
        <p:sp>
          <p:nvSpPr>
            <p:cNvPr id="123" name="Oval 122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grpSp>
        <p:nvGrpSpPr>
          <p:cNvPr id="116" name="Group 115"/>
          <p:cNvGrpSpPr/>
          <p:nvPr/>
        </p:nvGrpSpPr>
        <p:grpSpPr>
          <a:xfrm>
            <a:off x="7994747" y="3215874"/>
            <a:ext cx="602030" cy="505705"/>
            <a:chOff x="7579737" y="2919013"/>
            <a:chExt cx="714664" cy="600318"/>
          </a:xfrm>
        </p:grpSpPr>
        <p:sp>
          <p:nvSpPr>
            <p:cNvPr id="121" name="Oval 120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grpSp>
        <p:nvGrpSpPr>
          <p:cNvPr id="117" name="Group 116"/>
          <p:cNvGrpSpPr/>
          <p:nvPr/>
        </p:nvGrpSpPr>
        <p:grpSpPr>
          <a:xfrm>
            <a:off x="5822123" y="2054341"/>
            <a:ext cx="1029798" cy="865031"/>
            <a:chOff x="5046843" y="2402034"/>
            <a:chExt cx="1222464" cy="1026871"/>
          </a:xfrm>
        </p:grpSpPr>
        <p:sp>
          <p:nvSpPr>
            <p:cNvPr id="118" name="Oval 117"/>
            <p:cNvSpPr/>
            <p:nvPr/>
          </p:nvSpPr>
          <p:spPr>
            <a:xfrm>
              <a:off x="5046843" y="2402034"/>
              <a:ext cx="1222464" cy="102687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4290" y="2499286"/>
              <a:ext cx="493365" cy="493365"/>
            </a:xfrm>
            <a:prstGeom prst="rect">
              <a:avLst/>
            </a:prstGeom>
          </p:spPr>
        </p:pic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213128" y="2819315"/>
              <a:ext cx="502288" cy="502288"/>
            </a:xfrm>
            <a:prstGeom prst="rect">
              <a:avLst/>
            </a:prstGeom>
          </p:spPr>
        </p:pic>
      </p:grpSp>
      <p:sp>
        <p:nvSpPr>
          <p:cNvPr id="131" name="TextBox 130"/>
          <p:cNvSpPr txBox="1"/>
          <p:nvPr/>
        </p:nvSpPr>
        <p:spPr>
          <a:xfrm>
            <a:off x="5324535" y="1057646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7775772" y="2988421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6670526" y="2871820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5448602" y="2832105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8080158" y="2055486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5925322" y="1856377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7775772" y="1035540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6462943" y="1020915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7216907" y="2137814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298180" y="3133837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298180" y="39007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2027731" y="39007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cxnSp>
        <p:nvCxnSpPr>
          <p:cNvPr id="74" name="Straight Arrow Connector 73"/>
          <p:cNvCxnSpPr>
            <a:stCxn id="128" idx="3"/>
            <a:endCxn id="73" idx="3"/>
          </p:cNvCxnSpPr>
          <p:nvPr/>
        </p:nvCxnSpPr>
        <p:spPr>
          <a:xfrm flipH="1">
            <a:off x="2710709" y="1467258"/>
            <a:ext cx="4118977" cy="275665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258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Line 1"/>
          <p:cNvSpPr/>
          <p:nvPr/>
        </p:nvSpPr>
        <p:spPr>
          <a:xfrm>
            <a:off x="1514880" y="1251000"/>
            <a:ext cx="360" cy="26182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Line 2"/>
          <p:cNvSpPr/>
          <p:nvPr/>
        </p:nvSpPr>
        <p:spPr>
          <a:xfrm flipV="1">
            <a:off x="1514880" y="3859560"/>
            <a:ext cx="4612320" cy="144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3"/>
          <p:cNvSpPr/>
          <p:nvPr/>
        </p:nvSpPr>
        <p:spPr>
          <a:xfrm>
            <a:off x="2004120" y="3965760"/>
            <a:ext cx="100404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4"/>
          <p:cNvSpPr/>
          <p:nvPr/>
        </p:nvSpPr>
        <p:spPr>
          <a:xfrm>
            <a:off x="5550840" y="3965760"/>
            <a:ext cx="12693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Line 5"/>
          <p:cNvSpPr/>
          <p:nvPr/>
        </p:nvSpPr>
        <p:spPr>
          <a:xfrm>
            <a:off x="2541600" y="3861000"/>
            <a:ext cx="360" cy="1897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Line 6"/>
          <p:cNvSpPr/>
          <p:nvPr/>
        </p:nvSpPr>
        <p:spPr>
          <a:xfrm>
            <a:off x="6052320" y="3859560"/>
            <a:ext cx="360" cy="1897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7"/>
          <p:cNvSpPr/>
          <p:nvPr/>
        </p:nvSpPr>
        <p:spPr>
          <a:xfrm rot="16200000">
            <a:off x="-540720" y="2302560"/>
            <a:ext cx="185724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8"/>
          <p:cNvSpPr/>
          <p:nvPr/>
        </p:nvSpPr>
        <p:spPr>
          <a:xfrm rot="16200000">
            <a:off x="446040" y="1530000"/>
            <a:ext cx="1108800" cy="55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9"/>
          <p:cNvSpPr/>
          <p:nvPr/>
        </p:nvSpPr>
        <p:spPr>
          <a:xfrm rot="5400000">
            <a:off x="405360" y="2988000"/>
            <a:ext cx="1190880" cy="55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10"/>
          <p:cNvSpPr/>
          <p:nvPr/>
        </p:nvSpPr>
        <p:spPr>
          <a:xfrm>
            <a:off x="2971800" y="2581200"/>
            <a:ext cx="3131640" cy="1013040"/>
          </a:xfrm>
          <a:custGeom>
            <a:avLst/>
            <a:gdLst/>
            <a:ahLst/>
            <a:cxnLst/>
            <a:rect l="l" t="t" r="r" b="b"/>
            <a:pathLst>
              <a:path w="3599727" h="1099595">
                <a:moveTo>
                  <a:pt x="0" y="0"/>
                </a:moveTo>
                <a:cubicBezTo>
                  <a:pt x="660722" y="348205"/>
                  <a:pt x="1321444" y="696410"/>
                  <a:pt x="1921398" y="879676"/>
                </a:cubicBezTo>
                <a:cubicBezTo>
                  <a:pt x="2521353" y="1062942"/>
                  <a:pt x="3060540" y="1081268"/>
                  <a:pt x="3599727" y="1099595"/>
                </a:cubicBezTo>
              </a:path>
            </a:pathLst>
          </a:custGeom>
          <a:noFill/>
          <a:ln w="57240">
            <a:solidFill>
              <a:schemeClr val="accent6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11"/>
          <p:cNvSpPr/>
          <p:nvPr/>
        </p:nvSpPr>
        <p:spPr>
          <a:xfrm>
            <a:off x="1663920" y="1805760"/>
            <a:ext cx="1307520" cy="77508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12"/>
          <p:cNvSpPr/>
          <p:nvPr/>
        </p:nvSpPr>
        <p:spPr>
          <a:xfrm>
            <a:off x="6269040" y="3267720"/>
            <a:ext cx="19245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Status quo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13"/>
          <p:cNvSpPr/>
          <p:nvPr/>
        </p:nvSpPr>
        <p:spPr>
          <a:xfrm>
            <a:off x="2416320" y="662760"/>
            <a:ext cx="10681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Now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Line 14"/>
          <p:cNvSpPr/>
          <p:nvPr/>
        </p:nvSpPr>
        <p:spPr>
          <a:xfrm>
            <a:off x="2950200" y="1251000"/>
            <a:ext cx="37440" cy="261828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20974" y="2313918"/>
            <a:ext cx="658422" cy="6584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76" y="2313916"/>
            <a:ext cx="658420" cy="65842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30501" y="763732"/>
            <a:ext cx="639368" cy="7335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01" y="854738"/>
            <a:ext cx="639368" cy="542757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33655" y="3140472"/>
            <a:ext cx="633061" cy="63306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3655" y="3140472"/>
            <a:ext cx="633061" cy="633061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20340" y="3870256"/>
            <a:ext cx="659690" cy="70731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0340" y="3917881"/>
            <a:ext cx="659690" cy="65969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16420" y="1565156"/>
            <a:ext cx="667530" cy="5964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13" y="1565156"/>
            <a:ext cx="577336" cy="59643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-32409" y="49759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Min €: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98180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41069" y="49758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57282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86833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95040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16586" y="49758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32798" y="49758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595937" y="49758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4" name="TextBox 3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9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7402108" y="36467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5116586" y="1080166"/>
            <a:ext cx="3689940" cy="294771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7603987" y="1313441"/>
            <a:ext cx="1014814" cy="852444"/>
          </a:xfrm>
          <a:prstGeom prst="ellipse">
            <a:avLst/>
          </a:prstGeom>
          <a:solidFill>
            <a:srgbClr val="92D05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898" y="1368941"/>
            <a:ext cx="396018" cy="396018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418" y="1584611"/>
            <a:ext cx="431572" cy="431572"/>
          </a:xfrm>
          <a:prstGeom prst="rect">
            <a:avLst/>
          </a:prstGeom>
        </p:spPr>
      </p:pic>
      <p:grpSp>
        <p:nvGrpSpPr>
          <p:cNvPr id="107" name="Group 106"/>
          <p:cNvGrpSpPr/>
          <p:nvPr/>
        </p:nvGrpSpPr>
        <p:grpSpPr>
          <a:xfrm>
            <a:off x="6842215" y="3224611"/>
            <a:ext cx="661605" cy="555748"/>
            <a:chOff x="6919200" y="3362400"/>
            <a:chExt cx="785385" cy="659723"/>
          </a:xfrm>
        </p:grpSpPr>
        <p:sp>
          <p:nvSpPr>
            <p:cNvPr id="129" name="Oval 128"/>
            <p:cNvSpPr/>
            <p:nvPr/>
          </p:nvSpPr>
          <p:spPr>
            <a:xfrm>
              <a:off x="6919200" y="3362400"/>
              <a:ext cx="785385" cy="65972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2552" y="3465648"/>
              <a:ext cx="472932" cy="472932"/>
            </a:xfrm>
            <a:prstGeom prst="rect">
              <a:avLst/>
            </a:prstGeom>
          </p:spPr>
        </p:pic>
      </p:grpSp>
      <p:sp>
        <p:nvSpPr>
          <p:cNvPr id="108" name="Oval 107"/>
          <p:cNvSpPr/>
          <p:nvPr/>
        </p:nvSpPr>
        <p:spPr>
          <a:xfrm>
            <a:off x="5299922" y="1301834"/>
            <a:ext cx="873842" cy="734027"/>
          </a:xfrm>
          <a:prstGeom prst="ellipse">
            <a:avLst/>
          </a:prstGeom>
          <a:solidFill>
            <a:srgbClr val="92D05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74727" y="1351774"/>
            <a:ext cx="378320" cy="378320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57139" y="1608024"/>
            <a:ext cx="353357" cy="353357"/>
          </a:xfrm>
          <a:prstGeom prst="rect">
            <a:avLst/>
          </a:prstGeom>
        </p:spPr>
      </p:pic>
      <p:sp>
        <p:nvSpPr>
          <p:cNvPr id="111" name="Oval 110"/>
          <p:cNvSpPr/>
          <p:nvPr/>
        </p:nvSpPr>
        <p:spPr>
          <a:xfrm>
            <a:off x="5537315" y="3108617"/>
            <a:ext cx="925472" cy="787736"/>
          </a:xfrm>
          <a:prstGeom prst="ellipse">
            <a:avLst/>
          </a:prstGeom>
          <a:solidFill>
            <a:srgbClr val="92D05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120" y="3244764"/>
            <a:ext cx="577336" cy="577336"/>
          </a:xfrm>
          <a:prstGeom prst="rect">
            <a:avLst/>
          </a:prstGeom>
        </p:spPr>
      </p:pic>
      <p:grpSp>
        <p:nvGrpSpPr>
          <p:cNvPr id="113" name="Group 112"/>
          <p:cNvGrpSpPr/>
          <p:nvPr/>
        </p:nvGrpSpPr>
        <p:grpSpPr>
          <a:xfrm>
            <a:off x="6652575" y="1142939"/>
            <a:ext cx="774733" cy="650777"/>
            <a:chOff x="6032665" y="1320117"/>
            <a:chExt cx="919679" cy="772531"/>
          </a:xfrm>
        </p:grpSpPr>
        <p:sp>
          <p:nvSpPr>
            <p:cNvPr id="127" name="Oval 126"/>
            <p:cNvSpPr/>
            <p:nvPr/>
          </p:nvSpPr>
          <p:spPr>
            <a:xfrm>
              <a:off x="6032665" y="1320117"/>
              <a:ext cx="919679" cy="77253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242912" y="1465805"/>
              <a:ext cx="478614" cy="478614"/>
            </a:xfrm>
            <a:prstGeom prst="rect">
              <a:avLst/>
            </a:prstGeom>
          </p:spPr>
        </p:pic>
      </p:grpSp>
      <p:grpSp>
        <p:nvGrpSpPr>
          <p:cNvPr id="114" name="Group 113"/>
          <p:cNvGrpSpPr/>
          <p:nvPr/>
        </p:nvGrpSpPr>
        <p:grpSpPr>
          <a:xfrm>
            <a:off x="7955822" y="2489841"/>
            <a:ext cx="602030" cy="505705"/>
            <a:chOff x="7579737" y="2919013"/>
            <a:chExt cx="714664" cy="600318"/>
          </a:xfrm>
        </p:grpSpPr>
        <p:sp>
          <p:nvSpPr>
            <p:cNvPr id="125" name="Oval 124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26" name="Picture 125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grpSp>
        <p:nvGrpSpPr>
          <p:cNvPr id="115" name="Group 114"/>
          <p:cNvGrpSpPr/>
          <p:nvPr/>
        </p:nvGrpSpPr>
        <p:grpSpPr>
          <a:xfrm>
            <a:off x="7126294" y="2554021"/>
            <a:ext cx="602030" cy="505705"/>
            <a:chOff x="7579737" y="2919013"/>
            <a:chExt cx="714664" cy="600318"/>
          </a:xfrm>
        </p:grpSpPr>
        <p:sp>
          <p:nvSpPr>
            <p:cNvPr id="123" name="Oval 122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grpSp>
        <p:nvGrpSpPr>
          <p:cNvPr id="116" name="Group 115"/>
          <p:cNvGrpSpPr/>
          <p:nvPr/>
        </p:nvGrpSpPr>
        <p:grpSpPr>
          <a:xfrm>
            <a:off x="7994747" y="3215874"/>
            <a:ext cx="602030" cy="505705"/>
            <a:chOff x="7579737" y="2919013"/>
            <a:chExt cx="714664" cy="600318"/>
          </a:xfrm>
        </p:grpSpPr>
        <p:sp>
          <p:nvSpPr>
            <p:cNvPr id="121" name="Oval 120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grpSp>
        <p:nvGrpSpPr>
          <p:cNvPr id="117" name="Group 116"/>
          <p:cNvGrpSpPr/>
          <p:nvPr/>
        </p:nvGrpSpPr>
        <p:grpSpPr>
          <a:xfrm>
            <a:off x="5822123" y="2054341"/>
            <a:ext cx="1029798" cy="865031"/>
            <a:chOff x="5046843" y="2402034"/>
            <a:chExt cx="1222464" cy="1026871"/>
          </a:xfrm>
        </p:grpSpPr>
        <p:sp>
          <p:nvSpPr>
            <p:cNvPr id="118" name="Oval 117"/>
            <p:cNvSpPr/>
            <p:nvPr/>
          </p:nvSpPr>
          <p:spPr>
            <a:xfrm>
              <a:off x="5046843" y="2402034"/>
              <a:ext cx="1222464" cy="102687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4290" y="2499286"/>
              <a:ext cx="493365" cy="493365"/>
            </a:xfrm>
            <a:prstGeom prst="rect">
              <a:avLst/>
            </a:prstGeom>
          </p:spPr>
        </p:pic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213128" y="2819315"/>
              <a:ext cx="502288" cy="502288"/>
            </a:xfrm>
            <a:prstGeom prst="rect">
              <a:avLst/>
            </a:prstGeom>
          </p:spPr>
        </p:pic>
      </p:grpSp>
      <p:sp>
        <p:nvSpPr>
          <p:cNvPr id="131" name="TextBox 130"/>
          <p:cNvSpPr txBox="1"/>
          <p:nvPr/>
        </p:nvSpPr>
        <p:spPr>
          <a:xfrm>
            <a:off x="5324535" y="1057646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7775772" y="2988421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6670526" y="2871820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5448602" y="2832105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8080158" y="2055486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5925322" y="1856377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7775772" y="1035540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6462943" y="1020915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7216907" y="2137814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298180" y="3133837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298180" y="39007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2027731" y="39007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757282" y="807362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757282" y="2319962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cxnSp>
        <p:nvCxnSpPr>
          <p:cNvPr id="77" name="Straight Arrow Connector 76"/>
          <p:cNvCxnSpPr>
            <a:endCxn id="75" idx="3"/>
          </p:cNvCxnSpPr>
          <p:nvPr/>
        </p:nvCxnSpPr>
        <p:spPr>
          <a:xfrm flipH="1" flipV="1">
            <a:off x="3440260" y="1130528"/>
            <a:ext cx="4889794" cy="22124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106" idx="1"/>
            <a:endCxn id="76" idx="3"/>
          </p:cNvCxnSpPr>
          <p:nvPr/>
        </p:nvCxnSpPr>
        <p:spPr>
          <a:xfrm flipH="1">
            <a:off x="3440260" y="1800397"/>
            <a:ext cx="4268158" cy="84273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377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20974" y="2313918"/>
            <a:ext cx="658422" cy="6584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76" y="2313916"/>
            <a:ext cx="658420" cy="65842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30501" y="763732"/>
            <a:ext cx="639368" cy="7335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01" y="854738"/>
            <a:ext cx="639368" cy="542757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33655" y="3140472"/>
            <a:ext cx="633061" cy="63306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3655" y="3140472"/>
            <a:ext cx="633061" cy="633061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20340" y="3870256"/>
            <a:ext cx="659690" cy="70731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0340" y="3917881"/>
            <a:ext cx="659690" cy="65969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16420" y="1565156"/>
            <a:ext cx="667530" cy="5964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13" y="1565156"/>
            <a:ext cx="577336" cy="59643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-32409" y="49759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Min €: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98180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298180" y="3133837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298180" y="39007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41069" y="49758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027731" y="39007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57282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757282" y="807362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757282" y="2319962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86833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526161" y="2319962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526161" y="39007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95040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334368" y="39007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16586" y="49758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103247" y="39007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32798" y="49758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849592" y="154020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595937" y="49758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634245" y="154020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4" name="TextBox 3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9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7402108" y="36467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408593" y="39007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</p:spTree>
    <p:extLst>
      <p:ext uri="{BB962C8B-B14F-4D97-AF65-F5344CB8AC3E}">
        <p14:creationId xmlns:p14="http://schemas.microsoft.com/office/powerpoint/2010/main" val="1201427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20974" y="2313918"/>
            <a:ext cx="658422" cy="6584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76" y="2313916"/>
            <a:ext cx="658420" cy="65842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30501" y="763732"/>
            <a:ext cx="639368" cy="7335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01" y="854738"/>
            <a:ext cx="639368" cy="542757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33655" y="3140472"/>
            <a:ext cx="633061" cy="63306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3655" y="3140472"/>
            <a:ext cx="633061" cy="633061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20340" y="3870256"/>
            <a:ext cx="659690" cy="70731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0340" y="3917881"/>
            <a:ext cx="659690" cy="65969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16420" y="1565156"/>
            <a:ext cx="667530" cy="5964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13" y="1565156"/>
            <a:ext cx="577336" cy="59643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8295044" y="814598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261455" y="1596894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261455" y="2400806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18425" y="3153125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295044" y="3953469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-32409" y="49759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Min €: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98180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298180" y="3133837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298180" y="39007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41069" y="49758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027731" y="39007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57282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757282" y="807362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757282" y="2319962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86833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526161" y="2319962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526161" y="39007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95040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334368" y="39007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16586" y="49758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103247" y="39007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32798" y="49758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849592" y="154020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595937" y="49758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634245" y="154020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4" name="TextBox 3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9</a:t>
              </a:r>
            </a:p>
          </p:txBody>
        </p:sp>
      </p:grpSp>
      <p:cxnSp>
        <p:nvCxnSpPr>
          <p:cNvPr id="31" name="Straight Connector 30"/>
          <p:cNvCxnSpPr/>
          <p:nvPr/>
        </p:nvCxnSpPr>
        <p:spPr>
          <a:xfrm flipV="1">
            <a:off x="8216386" y="820805"/>
            <a:ext cx="0" cy="39569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402108" y="36467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408593" y="39007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</p:spTree>
    <p:extLst>
      <p:ext uri="{BB962C8B-B14F-4D97-AF65-F5344CB8AC3E}">
        <p14:creationId xmlns:p14="http://schemas.microsoft.com/office/powerpoint/2010/main" val="1416499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20974" y="2313918"/>
            <a:ext cx="658422" cy="6584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76" y="2313916"/>
            <a:ext cx="658420" cy="65842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30501" y="763732"/>
            <a:ext cx="639368" cy="7335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01" y="854738"/>
            <a:ext cx="639368" cy="542757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33655" y="3140472"/>
            <a:ext cx="633061" cy="63306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3655" y="3140472"/>
            <a:ext cx="633061" cy="633061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20340" y="3870256"/>
            <a:ext cx="659690" cy="70731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0340" y="3917881"/>
            <a:ext cx="659690" cy="65969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16420" y="1565156"/>
            <a:ext cx="667530" cy="5964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13" y="1565156"/>
            <a:ext cx="577336" cy="59643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8295044" y="814598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261455" y="1596894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261455" y="2400806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18425" y="3153125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295044" y="3953469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-32409" y="49759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Min €: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98180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298180" y="3133837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298180" y="39007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41069" y="49758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027731" y="39007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57282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757282" y="807362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757282" y="2319962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86833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526161" y="2319962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526161" y="39007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95040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334368" y="39007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16586" y="49758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103247" y="39007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32798" y="49758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849592" y="154020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595937" y="49758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634245" y="154020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4" name="TextBox 3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9</a:t>
              </a:r>
            </a:p>
          </p:txBody>
        </p:sp>
      </p:grpSp>
      <p:cxnSp>
        <p:nvCxnSpPr>
          <p:cNvPr id="31" name="Straight Connector 30"/>
          <p:cNvCxnSpPr/>
          <p:nvPr/>
        </p:nvCxnSpPr>
        <p:spPr>
          <a:xfrm flipV="1">
            <a:off x="8216386" y="820805"/>
            <a:ext cx="0" cy="39569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402108" y="36467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408593" y="39007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2" name="Rectangle 1"/>
          <p:cNvSpPr/>
          <p:nvPr/>
        </p:nvSpPr>
        <p:spPr>
          <a:xfrm>
            <a:off x="1074523" y="418936"/>
            <a:ext cx="7489509" cy="4246603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53528" y="1348181"/>
            <a:ext cx="54209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/>
              <a:t>SOLVER </a:t>
            </a:r>
          </a:p>
          <a:p>
            <a:pPr algn="ctr"/>
            <a:r>
              <a:rPr lang="en-US" sz="6600" b="1" dirty="0" smtClean="0"/>
              <a:t>SOFTWARE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1748840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20974" y="2313918"/>
            <a:ext cx="658422" cy="6584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76" y="2313916"/>
            <a:ext cx="658420" cy="65842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30501" y="763732"/>
            <a:ext cx="639368" cy="733591"/>
            <a:chOff x="130501" y="763732"/>
            <a:chExt cx="639368" cy="733591"/>
          </a:xfrm>
        </p:grpSpPr>
        <p:sp>
          <p:nvSpPr>
            <p:cNvPr id="19" name="Rectangle 18"/>
            <p:cNvSpPr/>
            <p:nvPr/>
          </p:nvSpPr>
          <p:spPr>
            <a:xfrm>
              <a:off x="130501" y="763732"/>
              <a:ext cx="639368" cy="73359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501" y="854738"/>
              <a:ext cx="639368" cy="542757"/>
            </a:xfrm>
            <a:prstGeom prst="rect">
              <a:avLst/>
            </a:prstGeom>
          </p:spPr>
        </p:pic>
      </p:grpSp>
      <p:sp>
        <p:nvSpPr>
          <p:cNvPr id="26" name="Rectangle 25"/>
          <p:cNvSpPr/>
          <p:nvPr/>
        </p:nvSpPr>
        <p:spPr>
          <a:xfrm>
            <a:off x="133655" y="3140472"/>
            <a:ext cx="633061" cy="63306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3655" y="3140472"/>
            <a:ext cx="633061" cy="633061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20340" y="3870256"/>
            <a:ext cx="659690" cy="70731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0340" y="3917881"/>
            <a:ext cx="659690" cy="65969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16420" y="1565156"/>
            <a:ext cx="667530" cy="596434"/>
            <a:chOff x="116420" y="1565156"/>
            <a:chExt cx="667530" cy="596434"/>
          </a:xfrm>
        </p:grpSpPr>
        <p:sp>
          <p:nvSpPr>
            <p:cNvPr id="21" name="Rectangle 20"/>
            <p:cNvSpPr/>
            <p:nvPr/>
          </p:nvSpPr>
          <p:spPr>
            <a:xfrm>
              <a:off x="116420" y="1565156"/>
              <a:ext cx="667530" cy="5964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13" y="1565156"/>
              <a:ext cx="577336" cy="596434"/>
            </a:xfrm>
            <a:prstGeom prst="rect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>
            <a:off x="8295044" y="814598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261455" y="1596894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261455" y="2400806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18425" y="3153125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295044" y="3953469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-32409" y="49759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Min €: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98180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298180" y="3133837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298180" y="39007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41069" y="49758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027731" y="39007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57282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757282" y="807362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757282" y="2319962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86833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526161" y="2319962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526161" y="39007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95040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334368" y="39007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16586" y="49758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103247" y="39007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32798" y="49758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849592" y="154020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595937" y="49758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634245" y="154020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4" name="TextBox 3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9</a:t>
              </a:r>
            </a:p>
          </p:txBody>
        </p:sp>
      </p:grpSp>
      <p:cxnSp>
        <p:nvCxnSpPr>
          <p:cNvPr id="31" name="Straight Connector 30"/>
          <p:cNvCxnSpPr/>
          <p:nvPr/>
        </p:nvCxnSpPr>
        <p:spPr>
          <a:xfrm flipV="1">
            <a:off x="8216386" y="820805"/>
            <a:ext cx="0" cy="39569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402108" y="36467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408593" y="39007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87" name="Oval 86"/>
          <p:cNvSpPr/>
          <p:nvPr/>
        </p:nvSpPr>
        <p:spPr>
          <a:xfrm>
            <a:off x="1437258" y="4475112"/>
            <a:ext cx="595630" cy="605256"/>
          </a:xfrm>
          <a:prstGeom prst="ellipse">
            <a:avLst/>
          </a:prstGeom>
          <a:noFill/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2893284" y="4484496"/>
            <a:ext cx="595630" cy="605256"/>
          </a:xfrm>
          <a:prstGeom prst="ellipse">
            <a:avLst/>
          </a:prstGeom>
          <a:noFill/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Oval 89"/>
          <p:cNvSpPr/>
          <p:nvPr/>
        </p:nvSpPr>
        <p:spPr>
          <a:xfrm>
            <a:off x="5968866" y="4484496"/>
            <a:ext cx="595630" cy="605256"/>
          </a:xfrm>
          <a:prstGeom prst="ellipse">
            <a:avLst/>
          </a:prstGeom>
          <a:noFill/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0237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3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4" name="TextBox 3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9</a:t>
              </a:r>
            </a:p>
          </p:txBody>
        </p:sp>
      </p:grpSp>
      <p:sp>
        <p:nvSpPr>
          <p:cNvPr id="87" name="Oval 86"/>
          <p:cNvSpPr/>
          <p:nvPr/>
        </p:nvSpPr>
        <p:spPr>
          <a:xfrm>
            <a:off x="1437258" y="4475112"/>
            <a:ext cx="595630" cy="605256"/>
          </a:xfrm>
          <a:prstGeom prst="ellipse">
            <a:avLst/>
          </a:prstGeom>
          <a:noFill/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2893284" y="4484496"/>
            <a:ext cx="595630" cy="605256"/>
          </a:xfrm>
          <a:prstGeom prst="ellipse">
            <a:avLst/>
          </a:prstGeom>
          <a:noFill/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Oval 89"/>
          <p:cNvSpPr/>
          <p:nvPr/>
        </p:nvSpPr>
        <p:spPr>
          <a:xfrm>
            <a:off x="5968866" y="4484496"/>
            <a:ext cx="595630" cy="605256"/>
          </a:xfrm>
          <a:prstGeom prst="ellipse">
            <a:avLst/>
          </a:prstGeom>
          <a:noFill/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2558791" y="665745"/>
            <a:ext cx="3689940" cy="2947710"/>
            <a:chOff x="4209306" y="1245600"/>
            <a:chExt cx="4380294" cy="3499200"/>
          </a:xfrm>
        </p:grpSpPr>
        <p:sp>
          <p:nvSpPr>
            <p:cNvPr id="58" name="Rectangle 57"/>
            <p:cNvSpPr/>
            <p:nvPr/>
          </p:nvSpPr>
          <p:spPr>
            <a:xfrm>
              <a:off x="4209306" y="1245600"/>
              <a:ext cx="4380294" cy="3499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7162077" y="1522519"/>
              <a:ext cx="1204677" cy="1011929"/>
            </a:xfrm>
            <a:prstGeom prst="ellipse">
              <a:avLst/>
            </a:prstGeom>
            <a:solidFill>
              <a:srgbClr val="92D050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149" y="1588402"/>
              <a:ext cx="470109" cy="470109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6046" y="1844422"/>
              <a:ext cx="512315" cy="512315"/>
            </a:xfrm>
            <a:prstGeom prst="rect">
              <a:avLst/>
            </a:prstGeom>
          </p:spPr>
        </p:pic>
        <p:grpSp>
          <p:nvGrpSpPr>
            <p:cNvPr id="63" name="Group 62"/>
            <p:cNvGrpSpPr/>
            <p:nvPr/>
          </p:nvGrpSpPr>
          <p:grpSpPr>
            <a:xfrm>
              <a:off x="6257784" y="3791251"/>
              <a:ext cx="785385" cy="659723"/>
              <a:chOff x="6919200" y="3362400"/>
              <a:chExt cx="785385" cy="659723"/>
            </a:xfrm>
          </p:grpSpPr>
          <p:sp>
            <p:nvSpPr>
              <p:cNvPr id="95" name="Oval 94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96" name="Picture 95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65" name="Oval 64"/>
            <p:cNvSpPr/>
            <p:nvPr/>
          </p:nvSpPr>
          <p:spPr>
            <a:xfrm>
              <a:off x="4426942" y="1508740"/>
              <a:ext cx="1037330" cy="871357"/>
            </a:xfrm>
            <a:prstGeom prst="ellipse">
              <a:avLst/>
            </a:prstGeom>
            <a:solidFill>
              <a:srgbClr val="92D050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71870" y="1568024"/>
              <a:ext cx="449100" cy="449100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94864" y="1872216"/>
              <a:ext cx="419467" cy="419467"/>
            </a:xfrm>
            <a:prstGeom prst="rect">
              <a:avLst/>
            </a:prstGeom>
          </p:spPr>
        </p:pic>
        <p:sp>
          <p:nvSpPr>
            <p:cNvPr id="69" name="Oval 68"/>
            <p:cNvSpPr/>
            <p:nvPr/>
          </p:nvSpPr>
          <p:spPr>
            <a:xfrm>
              <a:off x="4708749" y="3653556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943" y="3815175"/>
              <a:ext cx="685350" cy="685350"/>
            </a:xfrm>
            <a:prstGeom prst="rect">
              <a:avLst/>
            </a:prstGeom>
          </p:spPr>
        </p:pic>
        <p:grpSp>
          <p:nvGrpSpPr>
            <p:cNvPr id="72" name="Group 71"/>
            <p:cNvGrpSpPr/>
            <p:nvPr/>
          </p:nvGrpSpPr>
          <p:grpSpPr>
            <a:xfrm>
              <a:off x="6032665" y="1320117"/>
              <a:ext cx="919679" cy="772531"/>
              <a:chOff x="6032665" y="1320117"/>
              <a:chExt cx="919679" cy="772531"/>
            </a:xfrm>
          </p:grpSpPr>
          <p:sp>
            <p:nvSpPr>
              <p:cNvPr id="93" name="Oval 92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73" name="Group 72"/>
            <p:cNvGrpSpPr/>
            <p:nvPr/>
          </p:nvGrpSpPr>
          <p:grpSpPr>
            <a:xfrm>
              <a:off x="7579737" y="2919013"/>
              <a:ext cx="714664" cy="600318"/>
              <a:chOff x="7579737" y="2919013"/>
              <a:chExt cx="714664" cy="600318"/>
            </a:xfrm>
          </p:grpSpPr>
          <p:sp>
            <p:nvSpPr>
              <p:cNvPr id="88" name="Oval 87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92" name="Picture 91"/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74" name="Group 73"/>
            <p:cNvGrpSpPr/>
            <p:nvPr/>
          </p:nvGrpSpPr>
          <p:grpSpPr>
            <a:xfrm>
              <a:off x="6595012" y="2995200"/>
              <a:ext cx="714664" cy="600318"/>
              <a:chOff x="7579737" y="2919013"/>
              <a:chExt cx="714664" cy="600318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75" name="Group 74"/>
            <p:cNvGrpSpPr/>
            <p:nvPr/>
          </p:nvGrpSpPr>
          <p:grpSpPr>
            <a:xfrm>
              <a:off x="7625944" y="3780880"/>
              <a:ext cx="714664" cy="600318"/>
              <a:chOff x="7579737" y="2919013"/>
              <a:chExt cx="714664" cy="600318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84" name="Picture 83"/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77" name="Group 76"/>
            <p:cNvGrpSpPr/>
            <p:nvPr/>
          </p:nvGrpSpPr>
          <p:grpSpPr>
            <a:xfrm>
              <a:off x="5046843" y="2402034"/>
              <a:ext cx="1222464" cy="1026871"/>
              <a:chOff x="5046843" y="2402034"/>
              <a:chExt cx="1222464" cy="1026871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</p:grpSp>
      <p:sp>
        <p:nvSpPr>
          <p:cNvPr id="97" name="TextBox 96"/>
          <p:cNvSpPr txBox="1"/>
          <p:nvPr/>
        </p:nvSpPr>
        <p:spPr>
          <a:xfrm>
            <a:off x="2766740" y="643225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5217977" y="2574000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112731" y="2457399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2890807" y="2417684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5522363" y="1641065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3367527" y="1441956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5217977" y="621119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3905148" y="606494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4659112" y="1723393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</a:t>
            </a:r>
          </a:p>
        </p:txBody>
      </p:sp>
      <p:cxnSp>
        <p:nvCxnSpPr>
          <p:cNvPr id="20" name="Straight Arrow Connector 19"/>
          <p:cNvCxnSpPr>
            <a:stCxn id="87" idx="0"/>
            <a:endCxn id="65" idx="4"/>
          </p:cNvCxnSpPr>
          <p:nvPr/>
        </p:nvCxnSpPr>
        <p:spPr>
          <a:xfrm flipV="1">
            <a:off x="1735073" y="1621440"/>
            <a:ext cx="1443975" cy="2853672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90" idx="1"/>
            <a:endCxn id="69" idx="6"/>
          </p:cNvCxnSpPr>
          <p:nvPr/>
        </p:nvCxnSpPr>
        <p:spPr>
          <a:xfrm flipH="1" flipV="1">
            <a:off x="3904992" y="3088064"/>
            <a:ext cx="2151102" cy="148507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89" idx="0"/>
            <a:endCxn id="60" idx="4"/>
          </p:cNvCxnSpPr>
          <p:nvPr/>
        </p:nvCxnSpPr>
        <p:spPr>
          <a:xfrm flipV="1">
            <a:off x="3191099" y="1751464"/>
            <a:ext cx="2362500" cy="2733032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3130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Exact algorithm solvers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20040" y="1483121"/>
            <a:ext cx="2293620" cy="1081010"/>
            <a:chOff x="609600" y="-990600"/>
            <a:chExt cx="4648200" cy="2190751"/>
          </a:xfrm>
        </p:grpSpPr>
        <p:sp>
          <p:nvSpPr>
            <p:cNvPr id="4" name="Rectangle 3"/>
            <p:cNvSpPr/>
            <p:nvPr/>
          </p:nvSpPr>
          <p:spPr>
            <a:xfrm>
              <a:off x="609600" y="-990600"/>
              <a:ext cx="4648200" cy="21907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Gurobi : baobab soluciones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64" r="7899"/>
            <a:stretch/>
          </p:blipFill>
          <p:spPr bwMode="auto">
            <a:xfrm>
              <a:off x="609600" y="-990600"/>
              <a:ext cx="4648200" cy="2180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IBM DOC Optimization Server | Build and Deploy Optimization Applications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255" y="1175471"/>
            <a:ext cx="1383665" cy="138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20040" y="3898007"/>
            <a:ext cx="4291149" cy="1127533"/>
            <a:chOff x="-6226629" y="5119093"/>
            <a:chExt cx="6683829" cy="1756228"/>
          </a:xfrm>
        </p:grpSpPr>
        <p:sp>
          <p:nvSpPr>
            <p:cNvPr id="6" name="Rectangle 5"/>
            <p:cNvSpPr/>
            <p:nvPr/>
          </p:nvSpPr>
          <p:spPr>
            <a:xfrm>
              <a:off x="-6226629" y="5143500"/>
              <a:ext cx="6683829" cy="173182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0" name="Picture 6" descr="GitHub - coin-or/Cbc: COIN-OR Branch-and-Cut solver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4" t="14463" r="51075" b="54807"/>
            <a:stretch/>
          </p:blipFill>
          <p:spPr bwMode="auto">
            <a:xfrm>
              <a:off x="-6226629" y="5119093"/>
              <a:ext cx="5050971" cy="1756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COIN-OR - Wikipedia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34410" y="5319982"/>
              <a:ext cx="1354450" cy="1354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5338353" y="1687195"/>
            <a:ext cx="3348447" cy="871941"/>
            <a:chOff x="5074920" y="2800436"/>
            <a:chExt cx="3348447" cy="871941"/>
          </a:xfrm>
        </p:grpSpPr>
        <p:sp>
          <p:nvSpPr>
            <p:cNvPr id="8" name="Rectangle 7"/>
            <p:cNvSpPr/>
            <p:nvPr/>
          </p:nvSpPr>
          <p:spPr>
            <a:xfrm>
              <a:off x="5074920" y="2800436"/>
              <a:ext cx="3348447" cy="87194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8" descr="COIN-OR - Wikipedia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1214" y="2802793"/>
              <a:ext cx="869583" cy="869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GitHub - coin-or/SYMPHONY: SYMPHONY is an open-source solver, callable  library, and development framework for mixed-integer linear programs  (MILPs) written in C with a number of unique features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8" t="13841" r="51362" b="54413"/>
            <a:stretch/>
          </p:blipFill>
          <p:spPr bwMode="auto">
            <a:xfrm>
              <a:off x="5074920" y="2800436"/>
              <a:ext cx="2336800" cy="871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6" name="Picture 12" descr="GitHub - ERGO-Code/HiGHS: Linear optimization software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6" t="31804" r="3538" b="27482"/>
          <a:stretch/>
        </p:blipFill>
        <p:spPr bwMode="auto">
          <a:xfrm>
            <a:off x="2465614" y="2879100"/>
            <a:ext cx="3599543" cy="78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5338353" y="4107829"/>
            <a:ext cx="2075546" cy="707887"/>
            <a:chOff x="-4064002" y="-2989944"/>
            <a:chExt cx="2075546" cy="707887"/>
          </a:xfrm>
        </p:grpSpPr>
        <p:sp>
          <p:nvSpPr>
            <p:cNvPr id="12" name="Rectangle 11"/>
            <p:cNvSpPr/>
            <p:nvPr/>
          </p:nvSpPr>
          <p:spPr>
            <a:xfrm>
              <a:off x="-4064002" y="-2989944"/>
              <a:ext cx="2075545" cy="7078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-4064000" y="-2989943"/>
              <a:ext cx="20755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err="1" smtClean="0">
                  <a:solidFill>
                    <a:schemeClr val="bg1"/>
                  </a:solidFill>
                </a:rPr>
                <a:t>lp_solve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6087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48343" y="-13983"/>
            <a:ext cx="8229600" cy="857250"/>
          </a:xfrm>
        </p:spPr>
        <p:txBody>
          <a:bodyPr/>
          <a:lstStyle/>
          <a:p>
            <a:r>
              <a:rPr lang="en-US" dirty="0" smtClean="0"/>
              <a:t>Cost and licensing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483854" y="2081970"/>
            <a:ext cx="2293620" cy="1081010"/>
            <a:chOff x="609600" y="-990600"/>
            <a:chExt cx="4648200" cy="2190751"/>
          </a:xfrm>
        </p:grpSpPr>
        <p:sp>
          <p:nvSpPr>
            <p:cNvPr id="5" name="Rectangle 4"/>
            <p:cNvSpPr/>
            <p:nvPr/>
          </p:nvSpPr>
          <p:spPr>
            <a:xfrm>
              <a:off x="609600" y="-990600"/>
              <a:ext cx="4648200" cy="21907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2" descr="Gurobi : baobab soluciones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64" r="7899"/>
            <a:stretch/>
          </p:blipFill>
          <p:spPr bwMode="auto">
            <a:xfrm>
              <a:off x="609600" y="-990600"/>
              <a:ext cx="4648200" cy="2180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4" descr="IBM DOC Optimization Server | Build and Deploy Optimization Applications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934" y="3368470"/>
            <a:ext cx="1383665" cy="138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5023255" y="3029988"/>
            <a:ext cx="3492604" cy="917709"/>
            <a:chOff x="-6226629" y="5119093"/>
            <a:chExt cx="6683829" cy="1756228"/>
          </a:xfrm>
        </p:grpSpPr>
        <p:sp>
          <p:nvSpPr>
            <p:cNvPr id="9" name="Rectangle 8"/>
            <p:cNvSpPr/>
            <p:nvPr/>
          </p:nvSpPr>
          <p:spPr>
            <a:xfrm>
              <a:off x="-6226629" y="5143500"/>
              <a:ext cx="6683829" cy="173182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6" descr="GitHub - coin-or/Cbc: COIN-OR Branch-and-Cut solver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4" t="14463" r="51075" b="54807"/>
            <a:stretch/>
          </p:blipFill>
          <p:spPr bwMode="auto">
            <a:xfrm>
              <a:off x="-6226629" y="5119093"/>
              <a:ext cx="5050971" cy="1756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COIN-OR - Wikipedia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34410" y="5319982"/>
              <a:ext cx="1354450" cy="1354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5151118" y="1155449"/>
            <a:ext cx="3348447" cy="871941"/>
            <a:chOff x="5074920" y="2800436"/>
            <a:chExt cx="3348447" cy="871941"/>
          </a:xfrm>
        </p:grpSpPr>
        <p:sp>
          <p:nvSpPr>
            <p:cNvPr id="13" name="Rectangle 12"/>
            <p:cNvSpPr/>
            <p:nvPr/>
          </p:nvSpPr>
          <p:spPr>
            <a:xfrm>
              <a:off x="5074920" y="2800436"/>
              <a:ext cx="3348447" cy="87194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8" descr="COIN-OR - Wikipedi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1214" y="2802793"/>
              <a:ext cx="869583" cy="869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 descr="GitHub - coin-or/SYMPHONY: SYMPHONY is an open-source solver, callable  library, and development framework for mixed-integer linear programs  (MILPs) written in C with a number of unique features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8" t="13841" r="51362" b="54413"/>
            <a:stretch/>
          </p:blipFill>
          <p:spPr bwMode="auto">
            <a:xfrm>
              <a:off x="5074920" y="2800436"/>
              <a:ext cx="2336800" cy="871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Picture 12" descr="GitHub - ERGO-Code/HiGHS: Linear optimization software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6" t="31804" r="3538" b="27482"/>
          <a:stretch/>
        </p:blipFill>
        <p:spPr bwMode="auto">
          <a:xfrm>
            <a:off x="4969786" y="2152911"/>
            <a:ext cx="3599543" cy="78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6424019" y="4121978"/>
            <a:ext cx="2075546" cy="707887"/>
            <a:chOff x="-4064002" y="-2989944"/>
            <a:chExt cx="2075546" cy="707887"/>
          </a:xfrm>
        </p:grpSpPr>
        <p:sp>
          <p:nvSpPr>
            <p:cNvPr id="18" name="Rectangle 17"/>
            <p:cNvSpPr/>
            <p:nvPr/>
          </p:nvSpPr>
          <p:spPr>
            <a:xfrm>
              <a:off x="-4064002" y="-2989944"/>
              <a:ext cx="2075545" cy="7078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-4064000" y="-2989943"/>
              <a:ext cx="20755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err="1" smtClean="0">
                  <a:solidFill>
                    <a:schemeClr val="bg1"/>
                  </a:solidFill>
                </a:rPr>
                <a:t>lp_solve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1269999" y="1915885"/>
            <a:ext cx="2750457" cy="2913980"/>
          </a:xfrm>
          <a:prstGeom prst="rect">
            <a:avLst/>
          </a:prstGeom>
          <a:noFill/>
          <a:ln>
            <a:solidFill>
              <a:srgbClr val="F976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7619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847771" y="1063229"/>
            <a:ext cx="3839029" cy="3915171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269999" y="1451429"/>
            <a:ext cx="240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97619"/>
                </a:solidFill>
              </a:rPr>
              <a:t>Commercial</a:t>
            </a:r>
            <a:endParaRPr lang="en-US" sz="2800" dirty="0">
              <a:solidFill>
                <a:srgbClr val="F97619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31681" y="489154"/>
            <a:ext cx="2299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Open source</a:t>
            </a:r>
            <a:endParaRPr lang="en-US" sz="28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8477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84039"/>
            <a:ext cx="8229600" cy="1412845"/>
          </a:xfrm>
        </p:spPr>
        <p:txBody>
          <a:bodyPr/>
          <a:lstStyle/>
          <a:p>
            <a:r>
              <a:rPr lang="en-US" dirty="0" smtClean="0"/>
              <a:t>Modern benchmarks (April 2023)</a:t>
            </a:r>
          </a:p>
          <a:p>
            <a:r>
              <a:rPr lang="en-US" dirty="0" smtClean="0"/>
              <a:t>CBC vs </a:t>
            </a:r>
            <a:r>
              <a:rPr lang="en-US" dirty="0" err="1" smtClean="0"/>
              <a:t>Gurobi</a:t>
            </a:r>
            <a:r>
              <a:rPr lang="en-US" dirty="0" smtClean="0"/>
              <a:t> vs </a:t>
            </a:r>
            <a:r>
              <a:rPr lang="en-US" dirty="0" err="1" smtClean="0"/>
              <a:t>HiGHS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57200" y="2235201"/>
            <a:ext cx="8139401" cy="2772116"/>
            <a:chOff x="457200" y="1959429"/>
            <a:chExt cx="8139401" cy="27721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32579" r="67143" b="49516"/>
            <a:stretch/>
          </p:blipFill>
          <p:spPr>
            <a:xfrm>
              <a:off x="457200" y="1959429"/>
              <a:ext cx="8139401" cy="277211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320800" y="3396343"/>
              <a:ext cx="682171" cy="1198280"/>
            </a:xfrm>
            <a:prstGeom prst="rect">
              <a:avLst/>
            </a:prstGeom>
            <a:noFill/>
            <a:ln w="38100"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184400" y="3393084"/>
              <a:ext cx="682171" cy="1198280"/>
            </a:xfrm>
            <a:prstGeom prst="rect">
              <a:avLst/>
            </a:prstGeom>
            <a:noFill/>
            <a:ln w="38100">
              <a:solidFill>
                <a:srgbClr val="F976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C00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210627" y="3393084"/>
              <a:ext cx="653143" cy="1198280"/>
            </a:xfrm>
            <a:prstGeom prst="rect">
              <a:avLst/>
            </a:prstGeom>
            <a:noFill/>
            <a:ln w="38100"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8639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Historical benchmarks (Oct 2018)</a:t>
            </a:r>
          </a:p>
          <a:p>
            <a:r>
              <a:rPr lang="en-US" dirty="0" smtClean="0"/>
              <a:t>See how CPLEX and </a:t>
            </a:r>
            <a:r>
              <a:rPr lang="en-US" dirty="0" err="1" smtClean="0"/>
              <a:t>lp_solve</a:t>
            </a:r>
            <a:r>
              <a:rPr lang="en-US" dirty="0" smtClean="0"/>
              <a:t> compare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57200" y="2873829"/>
            <a:ext cx="8318196" cy="1785257"/>
            <a:chOff x="457200" y="2148114"/>
            <a:chExt cx="8318196" cy="178525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l="34047" t="38285" r="24921" b="47625"/>
            <a:stretch/>
          </p:blipFill>
          <p:spPr>
            <a:xfrm>
              <a:off x="457200" y="2148114"/>
              <a:ext cx="8318196" cy="1785257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335314" y="2181410"/>
              <a:ext cx="593575" cy="1360177"/>
            </a:xfrm>
            <a:prstGeom prst="rect">
              <a:avLst/>
            </a:prstGeom>
            <a:noFill/>
            <a:ln w="38100"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88458" y="2194803"/>
              <a:ext cx="609600" cy="1346783"/>
            </a:xfrm>
            <a:prstGeom prst="rect">
              <a:avLst/>
            </a:prstGeom>
            <a:noFill/>
            <a:ln w="38100">
              <a:solidFill>
                <a:srgbClr val="F976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C00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7985120" y="2262358"/>
              <a:ext cx="701680" cy="1279228"/>
            </a:xfrm>
            <a:prstGeom prst="rect">
              <a:avLst/>
            </a:prstGeom>
            <a:noFill/>
            <a:ln w="38100"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661861" y="2199421"/>
              <a:ext cx="647395" cy="1346783"/>
            </a:xfrm>
            <a:prstGeom prst="rect">
              <a:avLst/>
            </a:prstGeom>
            <a:noFill/>
            <a:ln w="38100">
              <a:solidFill>
                <a:srgbClr val="F976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C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2987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Line 1"/>
          <p:cNvSpPr/>
          <p:nvPr/>
        </p:nvSpPr>
        <p:spPr>
          <a:xfrm>
            <a:off x="1514880" y="1251000"/>
            <a:ext cx="360" cy="26182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Line 2"/>
          <p:cNvSpPr/>
          <p:nvPr/>
        </p:nvSpPr>
        <p:spPr>
          <a:xfrm flipV="1">
            <a:off x="1514880" y="3859560"/>
            <a:ext cx="4612320" cy="144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3"/>
          <p:cNvSpPr/>
          <p:nvPr/>
        </p:nvSpPr>
        <p:spPr>
          <a:xfrm>
            <a:off x="2004120" y="3965760"/>
            <a:ext cx="100404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4"/>
          <p:cNvSpPr/>
          <p:nvPr/>
        </p:nvSpPr>
        <p:spPr>
          <a:xfrm>
            <a:off x="5550840" y="3965760"/>
            <a:ext cx="12693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Line 5"/>
          <p:cNvSpPr/>
          <p:nvPr/>
        </p:nvSpPr>
        <p:spPr>
          <a:xfrm>
            <a:off x="2541600" y="3861000"/>
            <a:ext cx="360" cy="1897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Line 6"/>
          <p:cNvSpPr/>
          <p:nvPr/>
        </p:nvSpPr>
        <p:spPr>
          <a:xfrm>
            <a:off x="6052320" y="3859560"/>
            <a:ext cx="360" cy="1897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7"/>
          <p:cNvSpPr/>
          <p:nvPr/>
        </p:nvSpPr>
        <p:spPr>
          <a:xfrm rot="16200000">
            <a:off x="-540720" y="2302560"/>
            <a:ext cx="185724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8"/>
          <p:cNvSpPr/>
          <p:nvPr/>
        </p:nvSpPr>
        <p:spPr>
          <a:xfrm rot="16200000">
            <a:off x="446040" y="1530000"/>
            <a:ext cx="1108800" cy="55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9"/>
          <p:cNvSpPr/>
          <p:nvPr/>
        </p:nvSpPr>
        <p:spPr>
          <a:xfrm rot="5400000">
            <a:off x="405360" y="2988000"/>
            <a:ext cx="1190880" cy="55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10"/>
          <p:cNvSpPr/>
          <p:nvPr/>
        </p:nvSpPr>
        <p:spPr>
          <a:xfrm>
            <a:off x="2971800" y="1682640"/>
            <a:ext cx="3155040" cy="89820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11"/>
          <p:cNvSpPr/>
          <p:nvPr/>
        </p:nvSpPr>
        <p:spPr>
          <a:xfrm>
            <a:off x="7139160" y="3267720"/>
            <a:ext cx="184320" cy="58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CustomShape 12"/>
          <p:cNvSpPr/>
          <p:nvPr/>
        </p:nvSpPr>
        <p:spPr>
          <a:xfrm>
            <a:off x="5703840" y="1215720"/>
            <a:ext cx="287964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do we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get here?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13"/>
          <p:cNvSpPr/>
          <p:nvPr/>
        </p:nvSpPr>
        <p:spPr>
          <a:xfrm>
            <a:off x="2416320" y="662760"/>
            <a:ext cx="10681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Now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14"/>
          <p:cNvSpPr/>
          <p:nvPr/>
        </p:nvSpPr>
        <p:spPr>
          <a:xfrm>
            <a:off x="5200560" y="2017440"/>
            <a:ext cx="698040" cy="122292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15"/>
          <p:cNvSpPr/>
          <p:nvPr/>
        </p:nvSpPr>
        <p:spPr>
          <a:xfrm>
            <a:off x="6269040" y="3267720"/>
            <a:ext cx="19245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Status quo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16"/>
          <p:cNvSpPr/>
          <p:nvPr/>
        </p:nvSpPr>
        <p:spPr>
          <a:xfrm>
            <a:off x="2971800" y="2581200"/>
            <a:ext cx="3131640" cy="1013040"/>
          </a:xfrm>
          <a:custGeom>
            <a:avLst/>
            <a:gdLst/>
            <a:ahLst/>
            <a:cxnLst/>
            <a:rect l="l" t="t" r="r" b="b"/>
            <a:pathLst>
              <a:path w="3599727" h="1099595">
                <a:moveTo>
                  <a:pt x="0" y="0"/>
                </a:moveTo>
                <a:cubicBezTo>
                  <a:pt x="660722" y="348205"/>
                  <a:pt x="1321444" y="696410"/>
                  <a:pt x="1921398" y="879676"/>
                </a:cubicBezTo>
                <a:cubicBezTo>
                  <a:pt x="2521353" y="1062942"/>
                  <a:pt x="3060540" y="1081268"/>
                  <a:pt x="3599727" y="1099595"/>
                </a:cubicBezTo>
              </a:path>
            </a:pathLst>
          </a:custGeom>
          <a:noFill/>
          <a:ln w="57240">
            <a:solidFill>
              <a:schemeClr val="accent6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17"/>
          <p:cNvSpPr/>
          <p:nvPr/>
        </p:nvSpPr>
        <p:spPr>
          <a:xfrm>
            <a:off x="1663920" y="1805760"/>
            <a:ext cx="1307520" cy="77508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Line 18"/>
          <p:cNvSpPr/>
          <p:nvPr/>
        </p:nvSpPr>
        <p:spPr>
          <a:xfrm>
            <a:off x="2950200" y="1251000"/>
            <a:ext cx="37440" cy="261828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5637"/>
            <a:ext cx="8229600" cy="3394472"/>
          </a:xfrm>
        </p:spPr>
        <p:txBody>
          <a:bodyPr/>
          <a:lstStyle/>
          <a:p>
            <a:r>
              <a:rPr lang="en-US" dirty="0" smtClean="0"/>
              <a:t>Historical benchmarks (2010)</a:t>
            </a:r>
          </a:p>
          <a:p>
            <a:r>
              <a:rPr lang="en-US" dirty="0" smtClean="0"/>
              <a:t>See how Symphony  compares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127" t="26230" r="12620" b="40246"/>
          <a:stretch/>
        </p:blipFill>
        <p:spPr>
          <a:xfrm>
            <a:off x="109956" y="2315880"/>
            <a:ext cx="8888900" cy="272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82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5353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Performance for a conservation problem</a:t>
            </a:r>
            <a:endParaRPr lang="en-US" sz="3600" dirty="0"/>
          </a:p>
        </p:txBody>
      </p:sp>
      <p:pic>
        <p:nvPicPr>
          <p:cNvPr id="2050" name="Picture 2" descr="https://prioritizr.net/articles/solver_benchmarks_files/figure-html/overall_average_run_times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961" y="943428"/>
            <a:ext cx="6912077" cy="3949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6816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Running the software programmatically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69671"/>
            <a:ext cx="8686800" cy="3394472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Gurobi</a:t>
            </a:r>
            <a:r>
              <a:rPr lang="en-US" dirty="0" smtClean="0"/>
              <a:t> (</a:t>
            </a:r>
            <a:r>
              <a:rPr lang="en-US" dirty="0" err="1" smtClean="0"/>
              <a:t>gurobi</a:t>
            </a:r>
            <a:r>
              <a:rPr lang="en-US" dirty="0" smtClean="0"/>
              <a:t> R package)</a:t>
            </a:r>
          </a:p>
          <a:p>
            <a:r>
              <a:rPr lang="en-US" dirty="0" smtClean="0"/>
              <a:t>IBM CPLEX (</a:t>
            </a:r>
            <a:r>
              <a:rPr lang="en-US" dirty="0" err="1" smtClean="0"/>
              <a:t>cplexAPI</a:t>
            </a:r>
            <a:r>
              <a:rPr lang="en-US" dirty="0" smtClean="0"/>
              <a:t> and </a:t>
            </a:r>
            <a:r>
              <a:rPr lang="en-US" dirty="0" err="1" smtClean="0"/>
              <a:t>Rcplex</a:t>
            </a:r>
            <a:r>
              <a:rPr lang="en-US" dirty="0" smtClean="0"/>
              <a:t> R packages</a:t>
            </a:r>
          </a:p>
          <a:p>
            <a:r>
              <a:rPr lang="en-US" dirty="0" smtClean="0"/>
              <a:t>Symphony (</a:t>
            </a:r>
            <a:r>
              <a:rPr lang="en-US" dirty="0" err="1" smtClean="0"/>
              <a:t>lpsymphony</a:t>
            </a:r>
            <a:r>
              <a:rPr lang="en-US" dirty="0" smtClean="0"/>
              <a:t> and </a:t>
            </a:r>
            <a:r>
              <a:rPr lang="en-US" dirty="0" err="1" smtClean="0"/>
              <a:t>Rsymphony</a:t>
            </a:r>
            <a:r>
              <a:rPr lang="en-US" dirty="0" smtClean="0"/>
              <a:t> R packages)</a:t>
            </a:r>
          </a:p>
          <a:p>
            <a:r>
              <a:rPr lang="en-US" dirty="0" smtClean="0"/>
              <a:t>CBC (</a:t>
            </a:r>
            <a:r>
              <a:rPr lang="en-US" dirty="0" err="1" smtClean="0"/>
              <a:t>rcbc</a:t>
            </a:r>
            <a:r>
              <a:rPr lang="en-US" dirty="0" smtClean="0"/>
              <a:t> R package)</a:t>
            </a:r>
          </a:p>
          <a:p>
            <a:r>
              <a:rPr lang="en-US" dirty="0" err="1" smtClean="0"/>
              <a:t>lp_solve</a:t>
            </a:r>
            <a:r>
              <a:rPr lang="en-US" dirty="0" smtClean="0"/>
              <a:t> (</a:t>
            </a:r>
            <a:r>
              <a:rPr lang="en-US" dirty="0" err="1" smtClean="0"/>
              <a:t>lpsolveAPI</a:t>
            </a:r>
            <a:r>
              <a:rPr lang="en-US" dirty="0" smtClean="0"/>
              <a:t> R package)</a:t>
            </a:r>
          </a:p>
          <a:p>
            <a:r>
              <a:rPr lang="en-US" dirty="0" err="1" smtClean="0"/>
              <a:t>HiGHS</a:t>
            </a:r>
            <a:r>
              <a:rPr lang="en-US" dirty="0" smtClean="0"/>
              <a:t> (highs R package)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31720" y="4774168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Software interfaces are available for other programming languages too!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279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327745" y="1384952"/>
            <a:ext cx="2568843" cy="1210726"/>
            <a:chOff x="609600" y="-990600"/>
            <a:chExt cx="4648200" cy="2190751"/>
          </a:xfrm>
        </p:grpSpPr>
        <p:sp>
          <p:nvSpPr>
            <p:cNvPr id="5" name="Rectangle 4"/>
            <p:cNvSpPr/>
            <p:nvPr/>
          </p:nvSpPr>
          <p:spPr>
            <a:xfrm>
              <a:off x="609600" y="-990600"/>
              <a:ext cx="4648200" cy="21907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2" descr="Gurobi : baobab soluciones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64" r="7899"/>
            <a:stretch/>
          </p:blipFill>
          <p:spPr bwMode="auto">
            <a:xfrm>
              <a:off x="609600" y="-990600"/>
              <a:ext cx="4648200" cy="2180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4327745" y="3781498"/>
            <a:ext cx="4451123" cy="1169567"/>
            <a:chOff x="-6226629" y="5119093"/>
            <a:chExt cx="6683829" cy="1756228"/>
          </a:xfrm>
        </p:grpSpPr>
        <p:sp>
          <p:nvSpPr>
            <p:cNvPr id="8" name="Rectangle 7"/>
            <p:cNvSpPr/>
            <p:nvPr/>
          </p:nvSpPr>
          <p:spPr>
            <a:xfrm>
              <a:off x="-6226629" y="5143500"/>
              <a:ext cx="6683829" cy="173182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6" descr="GitHub - coin-or/Cbc: COIN-OR Branch-and-Cut solver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4" t="14463" r="51075" b="54807"/>
            <a:stretch/>
          </p:blipFill>
          <p:spPr bwMode="auto">
            <a:xfrm>
              <a:off x="-6226629" y="5119093"/>
              <a:ext cx="5050971" cy="1756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COIN-OR - Wikipedia"/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34410" y="5319982"/>
              <a:ext cx="1354450" cy="1354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12" descr="GitHub - ERGO-Code/HiGHS: Linear optimization softwar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6" t="31804" r="3538" b="27482"/>
          <a:stretch/>
        </p:blipFill>
        <p:spPr bwMode="auto">
          <a:xfrm>
            <a:off x="4327745" y="2732604"/>
            <a:ext cx="4165188" cy="911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35280" y="1384952"/>
            <a:ext cx="33756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 smtClean="0"/>
              <a:t>Gurobi</a:t>
            </a:r>
            <a:r>
              <a:rPr lang="en-US" dirty="0" smtClean="0"/>
              <a:t> is the best solver, and a special academic license is freely available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 smtClean="0"/>
              <a:t>CBC and </a:t>
            </a:r>
            <a:r>
              <a:rPr lang="en-US" dirty="0" err="1" smtClean="0"/>
              <a:t>HiGHS</a:t>
            </a:r>
            <a:r>
              <a:rPr lang="en-US" dirty="0" smtClean="0"/>
              <a:t> are the best open source solvers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 smtClean="0"/>
              <a:t>All three solvers have fairly similar R package interface, so running the same analyses with different solvers is relatively straight forward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6550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ck And White Birds Silhouette Fresh HD Wallpap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6512" y="-748022"/>
            <a:ext cx="10236982" cy="639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40815" y="-1426"/>
            <a:ext cx="6195461" cy="596462"/>
            <a:chOff x="217012" y="116632"/>
            <a:chExt cx="6195461" cy="795284"/>
          </a:xfrm>
        </p:grpSpPr>
        <p:pic>
          <p:nvPicPr>
            <p:cNvPr id="3" name="Picture 2" descr="C:\Users\jhanson\Downloads\1467354618_f0e0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012" y="116632"/>
              <a:ext cx="682580" cy="780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075756" y="214289"/>
              <a:ext cx="5336717" cy="697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b="1" dirty="0">
                  <a:solidFill>
                    <a:schemeClr val="bg1"/>
                  </a:solidFill>
                </a:rPr>
                <a:t>j</a:t>
              </a:r>
              <a:r>
                <a:rPr lang="en-AU" sz="2800" b="1" dirty="0" smtClean="0">
                  <a:solidFill>
                    <a:schemeClr val="bg1"/>
                  </a:solidFill>
                </a:rPr>
                <a:t>effrey.hanson@uqconnect.edu.au</a:t>
              </a:r>
              <a:endParaRPr lang="en-AU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40812" y="1438213"/>
            <a:ext cx="2911027" cy="563832"/>
            <a:chOff x="211764" y="1168251"/>
            <a:chExt cx="2911027" cy="751774"/>
          </a:xfrm>
        </p:grpSpPr>
        <p:pic>
          <p:nvPicPr>
            <p:cNvPr id="5" name="Picture 4" descr="C:\Users\jhanson\Downloads\1467354784_web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764" y="1168251"/>
              <a:ext cx="693077" cy="693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1075756" y="1222400"/>
              <a:ext cx="2047035" cy="697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b="1" dirty="0" smtClean="0">
                  <a:solidFill>
                    <a:schemeClr val="bg1"/>
                  </a:solidFill>
                </a:rPr>
                <a:t>prioritizr.net</a:t>
              </a:r>
              <a:endParaRPr lang="en-AU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40812" y="716143"/>
            <a:ext cx="5852542" cy="600962"/>
            <a:chOff x="162258" y="2132856"/>
            <a:chExt cx="5852542" cy="801283"/>
          </a:xfrm>
        </p:grpSpPr>
        <p:pic>
          <p:nvPicPr>
            <p:cNvPr id="4" name="Picture 3" descr="C:\Users\jhanson\Downloads\1467354717_github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258" y="2132856"/>
              <a:ext cx="792088" cy="7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075756" y="2236512"/>
              <a:ext cx="4939044" cy="697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b="1" dirty="0" smtClean="0">
                  <a:solidFill>
                    <a:schemeClr val="bg1"/>
                  </a:solidFill>
                </a:rPr>
                <a:t>github.com/</a:t>
              </a:r>
              <a:r>
                <a:rPr lang="en-AU" sz="2800" b="1" dirty="0" err="1" smtClean="0">
                  <a:solidFill>
                    <a:schemeClr val="bg1"/>
                  </a:solidFill>
                </a:rPr>
                <a:t>prioritizr</a:t>
              </a:r>
              <a:r>
                <a:rPr lang="en-AU" sz="2800" b="1" dirty="0" smtClean="0">
                  <a:solidFill>
                    <a:schemeClr val="bg1"/>
                  </a:solidFill>
                </a:rPr>
                <a:t>/</a:t>
              </a:r>
              <a:r>
                <a:rPr lang="en-AU" sz="2800" b="1" dirty="0" err="1" smtClean="0">
                  <a:solidFill>
                    <a:schemeClr val="bg1"/>
                  </a:solidFill>
                </a:rPr>
                <a:t>prioritizr</a:t>
              </a:r>
              <a:endParaRPr lang="en-AU" sz="2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003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" y="12270"/>
            <a:ext cx="5335928" cy="857250"/>
          </a:xfrm>
        </p:spPr>
        <p:txBody>
          <a:bodyPr>
            <a:normAutofit/>
          </a:bodyPr>
          <a:lstStyle/>
          <a:p>
            <a:r>
              <a:rPr lang="en-AU" b="1" dirty="0"/>
              <a:t>Project prioritization</a:t>
            </a:r>
          </a:p>
        </p:txBody>
      </p:sp>
      <p:sp>
        <p:nvSpPr>
          <p:cNvPr id="52" name="TextBox 51"/>
          <p:cNvSpPr txBox="1"/>
          <p:nvPr/>
        </p:nvSpPr>
        <p:spPr>
          <a:xfrm rot="16200000">
            <a:off x="-989928" y="3456721"/>
            <a:ext cx="2401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Recovery projects</a:t>
            </a:r>
          </a:p>
        </p:txBody>
      </p:sp>
      <p:grpSp>
        <p:nvGrpSpPr>
          <p:cNvPr id="57" name="Group 56"/>
          <p:cNvGrpSpPr>
            <a:grpSpLocks noChangeAspect="1"/>
          </p:cNvGrpSpPr>
          <p:nvPr/>
        </p:nvGrpSpPr>
        <p:grpSpPr>
          <a:xfrm>
            <a:off x="701522" y="2380930"/>
            <a:ext cx="429932" cy="561600"/>
            <a:chOff x="199951" y="2162824"/>
            <a:chExt cx="639368" cy="733591"/>
          </a:xfrm>
        </p:grpSpPr>
        <p:sp>
          <p:nvSpPr>
            <p:cNvPr id="58" name="Rectangle 57"/>
            <p:cNvSpPr/>
            <p:nvPr/>
          </p:nvSpPr>
          <p:spPr>
            <a:xfrm>
              <a:off x="199951" y="2162824"/>
              <a:ext cx="639368" cy="73359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951" y="2253830"/>
              <a:ext cx="639368" cy="542757"/>
            </a:xfrm>
            <a:prstGeom prst="rect">
              <a:avLst/>
            </a:prstGeom>
          </p:spPr>
        </p:pic>
      </p:grpSp>
      <p:grpSp>
        <p:nvGrpSpPr>
          <p:cNvPr id="60" name="Group 59"/>
          <p:cNvGrpSpPr>
            <a:grpSpLocks noChangeAspect="1"/>
          </p:cNvGrpSpPr>
          <p:nvPr/>
        </p:nvGrpSpPr>
        <p:grpSpPr>
          <a:xfrm>
            <a:off x="502910" y="3045228"/>
            <a:ext cx="628544" cy="561600"/>
            <a:chOff x="185870" y="2964248"/>
            <a:chExt cx="667530" cy="596434"/>
          </a:xfrm>
        </p:grpSpPr>
        <p:sp>
          <p:nvSpPr>
            <p:cNvPr id="61" name="Rectangle 60"/>
            <p:cNvSpPr/>
            <p:nvPr/>
          </p:nvSpPr>
          <p:spPr>
            <a:xfrm>
              <a:off x="185870" y="2964248"/>
              <a:ext cx="667530" cy="5964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63" y="2964248"/>
              <a:ext cx="577336" cy="596434"/>
            </a:xfrm>
            <a:prstGeom prst="rect">
              <a:avLst/>
            </a:prstGeom>
          </p:spPr>
        </p:pic>
      </p:grpSp>
      <p:grpSp>
        <p:nvGrpSpPr>
          <p:cNvPr id="63" name="Group 62"/>
          <p:cNvGrpSpPr>
            <a:grpSpLocks noChangeAspect="1"/>
          </p:cNvGrpSpPr>
          <p:nvPr/>
        </p:nvGrpSpPr>
        <p:grpSpPr>
          <a:xfrm>
            <a:off x="569854" y="3709526"/>
            <a:ext cx="561600" cy="561600"/>
            <a:chOff x="4908376" y="1516788"/>
            <a:chExt cx="658422" cy="658422"/>
          </a:xfrm>
        </p:grpSpPr>
        <p:sp>
          <p:nvSpPr>
            <p:cNvPr id="64" name="Rectangle 63"/>
            <p:cNvSpPr/>
            <p:nvPr/>
          </p:nvSpPr>
          <p:spPr>
            <a:xfrm>
              <a:off x="4908376" y="1516790"/>
              <a:ext cx="658422" cy="6584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8378" y="1516788"/>
              <a:ext cx="658420" cy="658420"/>
            </a:xfrm>
            <a:prstGeom prst="rect">
              <a:avLst/>
            </a:prstGeom>
          </p:spPr>
        </p:pic>
      </p:grpSp>
      <p:cxnSp>
        <p:nvCxnSpPr>
          <p:cNvPr id="68" name="Straight Connector 67"/>
          <p:cNvCxnSpPr/>
          <p:nvPr/>
        </p:nvCxnSpPr>
        <p:spPr>
          <a:xfrm>
            <a:off x="7182661" y="650445"/>
            <a:ext cx="0" cy="4399075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1131454" y="2993560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1174482" y="3665246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1174482" y="4331283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89107" y="740400"/>
            <a:ext cx="2441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u="sng" dirty="0"/>
              <a:t>Project data</a:t>
            </a:r>
          </a:p>
        </p:txBody>
      </p:sp>
    </p:spTree>
    <p:extLst>
      <p:ext uri="{BB962C8B-B14F-4D97-AF65-F5344CB8AC3E}">
        <p14:creationId xmlns:p14="http://schemas.microsoft.com/office/powerpoint/2010/main" val="4081273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7213994" y="693731"/>
            <a:ext cx="1937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u="sng" dirty="0"/>
              <a:t>Cost data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942653" y="-734406"/>
            <a:ext cx="1370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Feature data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942653" y="-180480"/>
            <a:ext cx="2369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Phylogenetic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Stakeholder weights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1174482" y="1283114"/>
            <a:ext cx="1926379" cy="1024202"/>
            <a:chOff x="1042402" y="1032216"/>
            <a:chExt cx="1926379" cy="1024202"/>
          </a:xfrm>
        </p:grpSpPr>
        <p:sp>
          <p:nvSpPr>
            <p:cNvPr id="33" name="Rectangle 32"/>
            <p:cNvSpPr/>
            <p:nvPr/>
          </p:nvSpPr>
          <p:spPr>
            <a:xfrm>
              <a:off x="2406196" y="1492740"/>
              <a:ext cx="562585" cy="56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034" name="Picture 10" descr="Fence Wooden Silhouette - Free vector graphic on Pixabay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931" r="65498" b="16646"/>
            <a:stretch/>
          </p:blipFill>
          <p:spPr bwMode="auto">
            <a:xfrm>
              <a:off x="2406196" y="1512571"/>
              <a:ext cx="56258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1454017" y="1032216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/>
                <a:t>Actions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727525" y="1493833"/>
              <a:ext cx="562585" cy="562585"/>
              <a:chOff x="-2622895" y="613980"/>
              <a:chExt cx="696305" cy="696305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-2622895" y="613980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32" name="Picture 8" descr="Sapling Icons - Download Free Vector Icons | Noun Projec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86396" y="650479"/>
                <a:ext cx="623307" cy="6233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Group 26"/>
            <p:cNvGrpSpPr/>
            <p:nvPr/>
          </p:nvGrpSpPr>
          <p:grpSpPr>
            <a:xfrm>
              <a:off x="1042402" y="1493833"/>
              <a:ext cx="562585" cy="562585"/>
              <a:chOff x="-2790412" y="5046269"/>
              <a:chExt cx="696305" cy="696305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-2790412" y="5046269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28" name="Picture 4" descr="poison bottle Icon 21841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90293" y="5046388"/>
                <a:ext cx="696067" cy="696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2" name="TextBox 51"/>
          <p:cNvSpPr txBox="1"/>
          <p:nvPr/>
        </p:nvSpPr>
        <p:spPr>
          <a:xfrm rot="16200000">
            <a:off x="-989928" y="3456721"/>
            <a:ext cx="2401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Recovery projects</a:t>
            </a:r>
          </a:p>
        </p:txBody>
      </p:sp>
      <p:grpSp>
        <p:nvGrpSpPr>
          <p:cNvPr id="57" name="Group 56"/>
          <p:cNvGrpSpPr>
            <a:grpSpLocks noChangeAspect="1"/>
          </p:cNvGrpSpPr>
          <p:nvPr/>
        </p:nvGrpSpPr>
        <p:grpSpPr>
          <a:xfrm>
            <a:off x="701522" y="2380930"/>
            <a:ext cx="429932" cy="561600"/>
            <a:chOff x="199951" y="2162824"/>
            <a:chExt cx="639368" cy="733591"/>
          </a:xfrm>
        </p:grpSpPr>
        <p:sp>
          <p:nvSpPr>
            <p:cNvPr id="58" name="Rectangle 57"/>
            <p:cNvSpPr/>
            <p:nvPr/>
          </p:nvSpPr>
          <p:spPr>
            <a:xfrm>
              <a:off x="199951" y="2162824"/>
              <a:ext cx="639368" cy="73359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951" y="2253830"/>
              <a:ext cx="639368" cy="542757"/>
            </a:xfrm>
            <a:prstGeom prst="rect">
              <a:avLst/>
            </a:prstGeom>
          </p:spPr>
        </p:pic>
      </p:grpSp>
      <p:pic>
        <p:nvPicPr>
          <p:cNvPr id="72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83" y="3813831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82" y="2484599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Group 59"/>
          <p:cNvGrpSpPr>
            <a:grpSpLocks noChangeAspect="1"/>
          </p:cNvGrpSpPr>
          <p:nvPr/>
        </p:nvGrpSpPr>
        <p:grpSpPr>
          <a:xfrm>
            <a:off x="502910" y="3045228"/>
            <a:ext cx="628544" cy="561600"/>
            <a:chOff x="185870" y="2964248"/>
            <a:chExt cx="667530" cy="596434"/>
          </a:xfrm>
        </p:grpSpPr>
        <p:sp>
          <p:nvSpPr>
            <p:cNvPr id="61" name="Rectangle 60"/>
            <p:cNvSpPr/>
            <p:nvPr/>
          </p:nvSpPr>
          <p:spPr>
            <a:xfrm>
              <a:off x="185870" y="2964248"/>
              <a:ext cx="667530" cy="5964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63" y="2964248"/>
              <a:ext cx="577336" cy="596434"/>
            </a:xfrm>
            <a:prstGeom prst="rect">
              <a:avLst/>
            </a:prstGeom>
          </p:spPr>
        </p:pic>
      </p:grpSp>
      <p:pic>
        <p:nvPicPr>
          <p:cNvPr id="73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861" y="3149535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Group 62"/>
          <p:cNvGrpSpPr>
            <a:grpSpLocks noChangeAspect="1"/>
          </p:cNvGrpSpPr>
          <p:nvPr/>
        </p:nvGrpSpPr>
        <p:grpSpPr>
          <a:xfrm>
            <a:off x="569854" y="3709526"/>
            <a:ext cx="561600" cy="561600"/>
            <a:chOff x="4908376" y="1516788"/>
            <a:chExt cx="658422" cy="658422"/>
          </a:xfrm>
        </p:grpSpPr>
        <p:sp>
          <p:nvSpPr>
            <p:cNvPr id="64" name="Rectangle 63"/>
            <p:cNvSpPr/>
            <p:nvPr/>
          </p:nvSpPr>
          <p:spPr>
            <a:xfrm>
              <a:off x="4908376" y="1516790"/>
              <a:ext cx="658422" cy="6584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8378" y="1516788"/>
              <a:ext cx="658420" cy="658420"/>
            </a:xfrm>
            <a:prstGeom prst="rect">
              <a:avLst/>
            </a:prstGeom>
          </p:spPr>
        </p:pic>
      </p:grpSp>
      <p:pic>
        <p:nvPicPr>
          <p:cNvPr id="74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637" y="3813833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Straight Connector 67"/>
          <p:cNvCxnSpPr/>
          <p:nvPr/>
        </p:nvCxnSpPr>
        <p:spPr>
          <a:xfrm>
            <a:off x="7182661" y="650445"/>
            <a:ext cx="0" cy="4399075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7377044" y="2741333"/>
            <a:ext cx="1331113" cy="562585"/>
            <a:chOff x="7377044" y="3693140"/>
            <a:chExt cx="1331113" cy="562585"/>
          </a:xfrm>
        </p:grpSpPr>
        <p:sp>
          <p:nvSpPr>
            <p:cNvPr id="39" name="TextBox 38"/>
            <p:cNvSpPr txBox="1"/>
            <p:nvPr/>
          </p:nvSpPr>
          <p:spPr>
            <a:xfrm>
              <a:off x="7975264" y="3712822"/>
              <a:ext cx="7328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/>
                <a:t>$$$</a:t>
              </a:r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7377044" y="3693140"/>
              <a:ext cx="562585" cy="562585"/>
              <a:chOff x="9279472" y="2261725"/>
              <a:chExt cx="562585" cy="562585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9279472" y="2261725"/>
                <a:ext cx="562585" cy="5625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1" name="Picture 10" descr="Fence Wooden Silhouette - Free vector graphic on Pixabay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931" r="65498" b="16646"/>
              <a:stretch/>
            </p:blipFill>
            <p:spPr bwMode="auto">
              <a:xfrm>
                <a:off x="9279472" y="2281556"/>
                <a:ext cx="562585" cy="533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81" name="Group 80"/>
          <p:cNvGrpSpPr/>
          <p:nvPr/>
        </p:nvGrpSpPr>
        <p:grpSpPr>
          <a:xfrm>
            <a:off x="7377044" y="2053760"/>
            <a:ext cx="1157831" cy="562585"/>
            <a:chOff x="7377044" y="2978219"/>
            <a:chExt cx="1157831" cy="562585"/>
          </a:xfrm>
        </p:grpSpPr>
        <p:sp>
          <p:nvSpPr>
            <p:cNvPr id="28" name="TextBox 27"/>
            <p:cNvSpPr txBox="1"/>
            <p:nvPr/>
          </p:nvSpPr>
          <p:spPr>
            <a:xfrm>
              <a:off x="7984724" y="2997901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/>
                <a:t>$$</a:t>
              </a:r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7377044" y="2978219"/>
              <a:ext cx="562585" cy="562585"/>
              <a:chOff x="-2622895" y="613980"/>
              <a:chExt cx="696305" cy="696305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-2622895" y="613980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1" name="Picture 8" descr="Sapling Icons - Download Free Vector Icons | Noun Projec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86396" y="650479"/>
                <a:ext cx="623307" cy="6233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87" name="Group 86"/>
          <p:cNvGrpSpPr/>
          <p:nvPr/>
        </p:nvGrpSpPr>
        <p:grpSpPr>
          <a:xfrm>
            <a:off x="7377044" y="1366187"/>
            <a:ext cx="965628" cy="562585"/>
            <a:chOff x="7377044" y="2305987"/>
            <a:chExt cx="965628" cy="562585"/>
          </a:xfrm>
        </p:grpSpPr>
        <p:sp>
          <p:nvSpPr>
            <p:cNvPr id="38" name="TextBox 37"/>
            <p:cNvSpPr txBox="1"/>
            <p:nvPr/>
          </p:nvSpPr>
          <p:spPr>
            <a:xfrm>
              <a:off x="7975264" y="2325669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/>
                <a:t>$</a:t>
              </a:r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7377044" y="2305987"/>
              <a:ext cx="562585" cy="562585"/>
              <a:chOff x="-2790412" y="5046269"/>
              <a:chExt cx="696305" cy="696305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-2790412" y="5046269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9" name="Picture 4" descr="poison bottle Icon 21841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90293" y="5046388"/>
                <a:ext cx="696067" cy="696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124" name="Straight Connector 123"/>
          <p:cNvCxnSpPr/>
          <p:nvPr/>
        </p:nvCxnSpPr>
        <p:spPr>
          <a:xfrm>
            <a:off x="1131454" y="2993560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1174482" y="3665246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1174482" y="4331283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89107" y="740400"/>
            <a:ext cx="2441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u="sng" dirty="0"/>
              <a:t>Project data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3223399" y="1743638"/>
            <a:ext cx="562585" cy="562585"/>
            <a:chOff x="3244063" y="1458576"/>
            <a:chExt cx="562585" cy="562585"/>
          </a:xfrm>
        </p:grpSpPr>
        <p:sp>
          <p:nvSpPr>
            <p:cNvPr id="89" name="Rectangle 88"/>
            <p:cNvSpPr/>
            <p:nvPr/>
          </p:nvSpPr>
          <p:spPr>
            <a:xfrm>
              <a:off x="3244063" y="1458576"/>
              <a:ext cx="562585" cy="56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2" name="&quot;No&quot; Symbol 91"/>
            <p:cNvSpPr/>
            <p:nvPr/>
          </p:nvSpPr>
          <p:spPr>
            <a:xfrm>
              <a:off x="3261763" y="1516139"/>
              <a:ext cx="527185" cy="447458"/>
            </a:xfrm>
            <a:prstGeom prst="noSmoking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568869" y="4373825"/>
            <a:ext cx="562585" cy="562585"/>
            <a:chOff x="3767208" y="2886213"/>
            <a:chExt cx="562585" cy="562585"/>
          </a:xfrm>
        </p:grpSpPr>
        <p:sp>
          <p:nvSpPr>
            <p:cNvPr id="103" name="Rectangle 102"/>
            <p:cNvSpPr/>
            <p:nvPr/>
          </p:nvSpPr>
          <p:spPr>
            <a:xfrm>
              <a:off x="3767208" y="2886213"/>
              <a:ext cx="562585" cy="56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4" name="&quot;No&quot; Symbol 103"/>
            <p:cNvSpPr/>
            <p:nvPr/>
          </p:nvSpPr>
          <p:spPr>
            <a:xfrm>
              <a:off x="3784908" y="2943776"/>
              <a:ext cx="527185" cy="447458"/>
            </a:xfrm>
            <a:prstGeom prst="noSmoking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pic>
        <p:nvPicPr>
          <p:cNvPr id="105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328" y="4478624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0" name="Group 109"/>
          <p:cNvGrpSpPr/>
          <p:nvPr/>
        </p:nvGrpSpPr>
        <p:grpSpPr>
          <a:xfrm>
            <a:off x="7377044" y="3428906"/>
            <a:ext cx="1148371" cy="562585"/>
            <a:chOff x="7377044" y="4368706"/>
            <a:chExt cx="1148371" cy="562585"/>
          </a:xfrm>
        </p:grpSpPr>
        <p:grpSp>
          <p:nvGrpSpPr>
            <p:cNvPr id="111" name="Group 110"/>
            <p:cNvGrpSpPr/>
            <p:nvPr/>
          </p:nvGrpSpPr>
          <p:grpSpPr>
            <a:xfrm>
              <a:off x="7377044" y="4368706"/>
              <a:ext cx="562585" cy="562585"/>
              <a:chOff x="3244063" y="1458576"/>
              <a:chExt cx="562585" cy="562585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3244063" y="1458576"/>
                <a:ext cx="562585" cy="5625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4" name="&quot;No&quot; Symbol 113"/>
              <p:cNvSpPr/>
              <p:nvPr/>
            </p:nvSpPr>
            <p:spPr>
              <a:xfrm>
                <a:off x="3261763" y="1516139"/>
                <a:ext cx="527185" cy="447458"/>
              </a:xfrm>
              <a:prstGeom prst="noSmoking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2" name="TextBox 111"/>
            <p:cNvSpPr txBox="1"/>
            <p:nvPr/>
          </p:nvSpPr>
          <p:spPr>
            <a:xfrm>
              <a:off x="7975264" y="4404917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/>
                <a:t>$0</a:t>
              </a:r>
            </a:p>
          </p:txBody>
        </p:sp>
      </p:grpSp>
      <p:sp>
        <p:nvSpPr>
          <p:cNvPr id="66" name="Title 1"/>
          <p:cNvSpPr txBox="1">
            <a:spLocks/>
          </p:cNvSpPr>
          <p:nvPr/>
        </p:nvSpPr>
        <p:spPr>
          <a:xfrm>
            <a:off x="1" y="12270"/>
            <a:ext cx="5335928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AU" b="1"/>
              <a:t>Project prioritization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38274981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7213994" y="693731"/>
            <a:ext cx="1937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u="sng" dirty="0"/>
              <a:t>Cost data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942653" y="-734406"/>
            <a:ext cx="1370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Feature data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942653" y="-180480"/>
            <a:ext cx="2369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Phylogenetic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Stakeholder weights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857254" y="1913328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Success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1174482" y="1283114"/>
            <a:ext cx="1926379" cy="1024202"/>
            <a:chOff x="1042402" y="1032216"/>
            <a:chExt cx="1926379" cy="1024202"/>
          </a:xfrm>
        </p:grpSpPr>
        <p:sp>
          <p:nvSpPr>
            <p:cNvPr id="33" name="Rectangle 32"/>
            <p:cNvSpPr/>
            <p:nvPr/>
          </p:nvSpPr>
          <p:spPr>
            <a:xfrm>
              <a:off x="2406196" y="1492740"/>
              <a:ext cx="562585" cy="56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034" name="Picture 10" descr="Fence Wooden Silhouette - Free vector graphic on Pixabay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931" r="65498" b="16646"/>
            <a:stretch/>
          </p:blipFill>
          <p:spPr bwMode="auto">
            <a:xfrm>
              <a:off x="2406196" y="1512571"/>
              <a:ext cx="56258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1454017" y="1032216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/>
                <a:t>Actions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727525" y="1493833"/>
              <a:ext cx="562585" cy="562585"/>
              <a:chOff x="-2622895" y="613980"/>
              <a:chExt cx="696305" cy="696305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-2622895" y="613980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32" name="Picture 8" descr="Sapling Icons - Download Free Vector Icons | Noun Projec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86396" y="650479"/>
                <a:ext cx="623307" cy="6233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Group 26"/>
            <p:cNvGrpSpPr/>
            <p:nvPr/>
          </p:nvGrpSpPr>
          <p:grpSpPr>
            <a:xfrm>
              <a:off x="1042402" y="1493833"/>
              <a:ext cx="562585" cy="562585"/>
              <a:chOff x="-2790412" y="5046269"/>
              <a:chExt cx="696305" cy="696305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-2790412" y="5046269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28" name="Picture 4" descr="poison bottle Icon 21841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90293" y="5046388"/>
                <a:ext cx="696067" cy="696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2" name="TextBox 51"/>
          <p:cNvSpPr txBox="1"/>
          <p:nvPr/>
        </p:nvSpPr>
        <p:spPr>
          <a:xfrm rot="16200000">
            <a:off x="-989928" y="3456721"/>
            <a:ext cx="2401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Recovery projects</a:t>
            </a:r>
          </a:p>
        </p:txBody>
      </p:sp>
      <p:grpSp>
        <p:nvGrpSpPr>
          <p:cNvPr id="57" name="Group 56"/>
          <p:cNvGrpSpPr>
            <a:grpSpLocks noChangeAspect="1"/>
          </p:cNvGrpSpPr>
          <p:nvPr/>
        </p:nvGrpSpPr>
        <p:grpSpPr>
          <a:xfrm>
            <a:off x="701522" y="2380930"/>
            <a:ext cx="429932" cy="561600"/>
            <a:chOff x="199951" y="2162824"/>
            <a:chExt cx="639368" cy="733591"/>
          </a:xfrm>
        </p:grpSpPr>
        <p:sp>
          <p:nvSpPr>
            <p:cNvPr id="58" name="Rectangle 57"/>
            <p:cNvSpPr/>
            <p:nvPr/>
          </p:nvSpPr>
          <p:spPr>
            <a:xfrm>
              <a:off x="199951" y="2162824"/>
              <a:ext cx="639368" cy="73359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951" y="2253830"/>
              <a:ext cx="639368" cy="542757"/>
            </a:xfrm>
            <a:prstGeom prst="rect">
              <a:avLst/>
            </a:prstGeom>
          </p:spPr>
        </p:pic>
      </p:grpSp>
      <p:sp>
        <p:nvSpPr>
          <p:cNvPr id="54" name="TextBox 53"/>
          <p:cNvSpPr txBox="1"/>
          <p:nvPr/>
        </p:nvSpPr>
        <p:spPr>
          <a:xfrm>
            <a:off x="4070453" y="2430898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90%</a:t>
            </a:r>
          </a:p>
        </p:txBody>
      </p:sp>
      <p:grpSp>
        <p:nvGrpSpPr>
          <p:cNvPr id="60" name="Group 59"/>
          <p:cNvGrpSpPr>
            <a:grpSpLocks noChangeAspect="1"/>
          </p:cNvGrpSpPr>
          <p:nvPr/>
        </p:nvGrpSpPr>
        <p:grpSpPr>
          <a:xfrm>
            <a:off x="502910" y="3045228"/>
            <a:ext cx="628544" cy="561600"/>
            <a:chOff x="185870" y="2964248"/>
            <a:chExt cx="667530" cy="596434"/>
          </a:xfrm>
        </p:grpSpPr>
        <p:sp>
          <p:nvSpPr>
            <p:cNvPr id="61" name="Rectangle 60"/>
            <p:cNvSpPr/>
            <p:nvPr/>
          </p:nvSpPr>
          <p:spPr>
            <a:xfrm>
              <a:off x="185870" y="2964248"/>
              <a:ext cx="667530" cy="5964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63" y="2964248"/>
              <a:ext cx="577336" cy="596434"/>
            </a:xfrm>
            <a:prstGeom prst="rect">
              <a:avLst/>
            </a:prstGeom>
          </p:spPr>
        </p:pic>
      </p:grpSp>
      <p:pic>
        <p:nvPicPr>
          <p:cNvPr id="73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861" y="3149535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/>
          <p:cNvSpPr txBox="1"/>
          <p:nvPr/>
        </p:nvSpPr>
        <p:spPr>
          <a:xfrm>
            <a:off x="4070453" y="3095196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20%</a:t>
            </a:r>
          </a:p>
        </p:txBody>
      </p:sp>
      <p:grpSp>
        <p:nvGrpSpPr>
          <p:cNvPr id="63" name="Group 62"/>
          <p:cNvGrpSpPr>
            <a:grpSpLocks noChangeAspect="1"/>
          </p:cNvGrpSpPr>
          <p:nvPr/>
        </p:nvGrpSpPr>
        <p:grpSpPr>
          <a:xfrm>
            <a:off x="569854" y="3709526"/>
            <a:ext cx="561600" cy="561600"/>
            <a:chOff x="4908376" y="1516788"/>
            <a:chExt cx="658422" cy="658422"/>
          </a:xfrm>
        </p:grpSpPr>
        <p:sp>
          <p:nvSpPr>
            <p:cNvPr id="64" name="Rectangle 63"/>
            <p:cNvSpPr/>
            <p:nvPr/>
          </p:nvSpPr>
          <p:spPr>
            <a:xfrm>
              <a:off x="4908376" y="1516790"/>
              <a:ext cx="658422" cy="6584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8378" y="1516788"/>
              <a:ext cx="658420" cy="658420"/>
            </a:xfrm>
            <a:prstGeom prst="rect">
              <a:avLst/>
            </a:prstGeom>
          </p:spPr>
        </p:pic>
      </p:grpSp>
      <p:sp>
        <p:nvSpPr>
          <p:cNvPr id="79" name="TextBox 78"/>
          <p:cNvSpPr txBox="1"/>
          <p:nvPr/>
        </p:nvSpPr>
        <p:spPr>
          <a:xfrm>
            <a:off x="4070453" y="3759494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50%</a:t>
            </a:r>
          </a:p>
        </p:txBody>
      </p:sp>
      <p:cxnSp>
        <p:nvCxnSpPr>
          <p:cNvPr id="68" name="Straight Connector 67"/>
          <p:cNvCxnSpPr/>
          <p:nvPr/>
        </p:nvCxnSpPr>
        <p:spPr>
          <a:xfrm>
            <a:off x="7182661" y="650445"/>
            <a:ext cx="0" cy="4399075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1131454" y="2993560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1174482" y="3665246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1174482" y="4331283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89107" y="740400"/>
            <a:ext cx="2441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u="sng" dirty="0"/>
              <a:t>Project data</a:t>
            </a:r>
          </a:p>
        </p:txBody>
      </p:sp>
      <p:pic>
        <p:nvPicPr>
          <p:cNvPr id="88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83" y="3813831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82" y="2484599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637" y="3813833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" name="Group 101"/>
          <p:cNvGrpSpPr/>
          <p:nvPr/>
        </p:nvGrpSpPr>
        <p:grpSpPr>
          <a:xfrm>
            <a:off x="3223399" y="1743638"/>
            <a:ext cx="562585" cy="562585"/>
            <a:chOff x="3244063" y="1458576"/>
            <a:chExt cx="562585" cy="562585"/>
          </a:xfrm>
        </p:grpSpPr>
        <p:sp>
          <p:nvSpPr>
            <p:cNvPr id="103" name="Rectangle 102"/>
            <p:cNvSpPr/>
            <p:nvPr/>
          </p:nvSpPr>
          <p:spPr>
            <a:xfrm>
              <a:off x="3244063" y="1458576"/>
              <a:ext cx="562585" cy="56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4" name="&quot;No&quot; Symbol 103"/>
            <p:cNvSpPr/>
            <p:nvPr/>
          </p:nvSpPr>
          <p:spPr>
            <a:xfrm>
              <a:off x="3261763" y="1516139"/>
              <a:ext cx="527185" cy="447458"/>
            </a:xfrm>
            <a:prstGeom prst="noSmoking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568869" y="4373825"/>
            <a:ext cx="562585" cy="562585"/>
            <a:chOff x="3767208" y="2886213"/>
            <a:chExt cx="562585" cy="562585"/>
          </a:xfrm>
        </p:grpSpPr>
        <p:sp>
          <p:nvSpPr>
            <p:cNvPr id="106" name="Rectangle 105"/>
            <p:cNvSpPr/>
            <p:nvPr/>
          </p:nvSpPr>
          <p:spPr>
            <a:xfrm>
              <a:off x="3767208" y="2886213"/>
              <a:ext cx="562585" cy="56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7" name="&quot;No&quot; Symbol 106"/>
            <p:cNvSpPr/>
            <p:nvPr/>
          </p:nvSpPr>
          <p:spPr>
            <a:xfrm>
              <a:off x="3784908" y="2943776"/>
              <a:ext cx="527185" cy="447458"/>
            </a:xfrm>
            <a:prstGeom prst="noSmoking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pic>
        <p:nvPicPr>
          <p:cNvPr id="108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328" y="4478624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Rectangle 108"/>
          <p:cNvSpPr/>
          <p:nvPr/>
        </p:nvSpPr>
        <p:spPr>
          <a:xfrm>
            <a:off x="3992708" y="4424285"/>
            <a:ext cx="8707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dirty="0"/>
              <a:t>100%</a:t>
            </a:r>
          </a:p>
        </p:txBody>
      </p:sp>
      <p:grpSp>
        <p:nvGrpSpPr>
          <p:cNvPr id="119" name="Group 118"/>
          <p:cNvGrpSpPr/>
          <p:nvPr/>
        </p:nvGrpSpPr>
        <p:grpSpPr>
          <a:xfrm>
            <a:off x="7377044" y="2741333"/>
            <a:ext cx="1331113" cy="562585"/>
            <a:chOff x="7377044" y="3693140"/>
            <a:chExt cx="1331113" cy="562585"/>
          </a:xfrm>
        </p:grpSpPr>
        <p:sp>
          <p:nvSpPr>
            <p:cNvPr id="123" name="TextBox 122"/>
            <p:cNvSpPr txBox="1"/>
            <p:nvPr/>
          </p:nvSpPr>
          <p:spPr>
            <a:xfrm>
              <a:off x="7975264" y="3712822"/>
              <a:ext cx="7328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/>
                <a:t>$$$</a:t>
              </a:r>
            </a:p>
          </p:txBody>
        </p:sp>
        <p:grpSp>
          <p:nvGrpSpPr>
            <p:cNvPr id="125" name="Group 124"/>
            <p:cNvGrpSpPr/>
            <p:nvPr/>
          </p:nvGrpSpPr>
          <p:grpSpPr>
            <a:xfrm>
              <a:off x="7377044" y="3693140"/>
              <a:ext cx="562585" cy="562585"/>
              <a:chOff x="9279472" y="2261725"/>
              <a:chExt cx="562585" cy="562585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9279472" y="2261725"/>
                <a:ext cx="562585" cy="5625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27" name="Picture 10" descr="Fence Wooden Silhouette - Free vector graphic on Pixabay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931" r="65498" b="16646"/>
              <a:stretch/>
            </p:blipFill>
            <p:spPr bwMode="auto">
              <a:xfrm>
                <a:off x="9279472" y="2281556"/>
                <a:ext cx="562585" cy="533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28" name="Group 127"/>
          <p:cNvGrpSpPr/>
          <p:nvPr/>
        </p:nvGrpSpPr>
        <p:grpSpPr>
          <a:xfrm>
            <a:off x="7377044" y="2053760"/>
            <a:ext cx="1157831" cy="562585"/>
            <a:chOff x="7377044" y="2978219"/>
            <a:chExt cx="1157831" cy="562585"/>
          </a:xfrm>
        </p:grpSpPr>
        <p:sp>
          <p:nvSpPr>
            <p:cNvPr id="129" name="TextBox 128"/>
            <p:cNvSpPr txBox="1"/>
            <p:nvPr/>
          </p:nvSpPr>
          <p:spPr>
            <a:xfrm>
              <a:off x="7984724" y="2997901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/>
                <a:t>$$</a:t>
              </a:r>
            </a:p>
          </p:txBody>
        </p:sp>
        <p:grpSp>
          <p:nvGrpSpPr>
            <p:cNvPr id="130" name="Group 129"/>
            <p:cNvGrpSpPr/>
            <p:nvPr/>
          </p:nvGrpSpPr>
          <p:grpSpPr>
            <a:xfrm>
              <a:off x="7377044" y="2978219"/>
              <a:ext cx="562585" cy="562585"/>
              <a:chOff x="-2622895" y="613980"/>
              <a:chExt cx="696305" cy="696305"/>
            </a:xfrm>
          </p:grpSpPr>
          <p:sp>
            <p:nvSpPr>
              <p:cNvPr id="134" name="Rectangle 133"/>
              <p:cNvSpPr/>
              <p:nvPr/>
            </p:nvSpPr>
            <p:spPr>
              <a:xfrm>
                <a:off x="-2622895" y="613980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35" name="Picture 8" descr="Sapling Icons - Download Free Vector Icons | Noun Projec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86396" y="650479"/>
                <a:ext cx="623307" cy="6233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36" name="Group 135"/>
          <p:cNvGrpSpPr/>
          <p:nvPr/>
        </p:nvGrpSpPr>
        <p:grpSpPr>
          <a:xfrm>
            <a:off x="7377044" y="1366187"/>
            <a:ext cx="965628" cy="562585"/>
            <a:chOff x="7377044" y="2305987"/>
            <a:chExt cx="965628" cy="562585"/>
          </a:xfrm>
        </p:grpSpPr>
        <p:sp>
          <p:nvSpPr>
            <p:cNvPr id="137" name="TextBox 136"/>
            <p:cNvSpPr txBox="1"/>
            <p:nvPr/>
          </p:nvSpPr>
          <p:spPr>
            <a:xfrm>
              <a:off x="7975264" y="2325669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/>
                <a:t>$</a:t>
              </a:r>
            </a:p>
          </p:txBody>
        </p:sp>
        <p:grpSp>
          <p:nvGrpSpPr>
            <p:cNvPr id="138" name="Group 137"/>
            <p:cNvGrpSpPr/>
            <p:nvPr/>
          </p:nvGrpSpPr>
          <p:grpSpPr>
            <a:xfrm>
              <a:off x="7377044" y="2305987"/>
              <a:ext cx="562585" cy="562585"/>
              <a:chOff x="-2790412" y="5046269"/>
              <a:chExt cx="696305" cy="696305"/>
            </a:xfrm>
          </p:grpSpPr>
          <p:sp>
            <p:nvSpPr>
              <p:cNvPr id="139" name="Rectangle 138"/>
              <p:cNvSpPr/>
              <p:nvPr/>
            </p:nvSpPr>
            <p:spPr>
              <a:xfrm>
                <a:off x="-2790412" y="5046269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40" name="Picture 4" descr="poison bottle Icon 21841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90293" y="5046388"/>
                <a:ext cx="696067" cy="696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41" name="Group 140"/>
          <p:cNvGrpSpPr/>
          <p:nvPr/>
        </p:nvGrpSpPr>
        <p:grpSpPr>
          <a:xfrm>
            <a:off x="7377044" y="3428906"/>
            <a:ext cx="1148371" cy="562585"/>
            <a:chOff x="7377044" y="4368706"/>
            <a:chExt cx="1148371" cy="562585"/>
          </a:xfrm>
        </p:grpSpPr>
        <p:grpSp>
          <p:nvGrpSpPr>
            <p:cNvPr id="142" name="Group 141"/>
            <p:cNvGrpSpPr/>
            <p:nvPr/>
          </p:nvGrpSpPr>
          <p:grpSpPr>
            <a:xfrm>
              <a:off x="7377044" y="4368706"/>
              <a:ext cx="562585" cy="562585"/>
              <a:chOff x="3244063" y="1458576"/>
              <a:chExt cx="562585" cy="562585"/>
            </a:xfrm>
          </p:grpSpPr>
          <p:sp>
            <p:nvSpPr>
              <p:cNvPr id="144" name="Rectangle 143"/>
              <p:cNvSpPr/>
              <p:nvPr/>
            </p:nvSpPr>
            <p:spPr>
              <a:xfrm>
                <a:off x="3244063" y="1458576"/>
                <a:ext cx="562585" cy="5625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45" name="&quot;No&quot; Symbol 144"/>
              <p:cNvSpPr/>
              <p:nvPr/>
            </p:nvSpPr>
            <p:spPr>
              <a:xfrm>
                <a:off x="3261763" y="1516139"/>
                <a:ext cx="527185" cy="447458"/>
              </a:xfrm>
              <a:prstGeom prst="noSmoking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3" name="TextBox 142"/>
            <p:cNvSpPr txBox="1"/>
            <p:nvPr/>
          </p:nvSpPr>
          <p:spPr>
            <a:xfrm>
              <a:off x="7975264" y="4404917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/>
                <a:t>$0</a:t>
              </a:r>
            </a:p>
          </p:txBody>
        </p:sp>
      </p:grpSp>
      <p:sp>
        <p:nvSpPr>
          <p:cNvPr id="69" name="Title 1"/>
          <p:cNvSpPr>
            <a:spLocks noGrp="1"/>
          </p:cNvSpPr>
          <p:nvPr>
            <p:ph type="title"/>
          </p:nvPr>
        </p:nvSpPr>
        <p:spPr>
          <a:xfrm>
            <a:off x="1" y="12270"/>
            <a:ext cx="5335928" cy="857250"/>
          </a:xfrm>
        </p:spPr>
        <p:txBody>
          <a:bodyPr>
            <a:normAutofit/>
          </a:bodyPr>
          <a:lstStyle/>
          <a:p>
            <a:r>
              <a:rPr lang="en-AU" b="1" dirty="0"/>
              <a:t>Project prioritization</a:t>
            </a:r>
          </a:p>
        </p:txBody>
      </p:sp>
    </p:spTree>
    <p:extLst>
      <p:ext uri="{BB962C8B-B14F-4D97-AF65-F5344CB8AC3E}">
        <p14:creationId xmlns:p14="http://schemas.microsoft.com/office/powerpoint/2010/main" val="42172600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7213994" y="693731"/>
            <a:ext cx="1937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u="sng" dirty="0"/>
              <a:t>Cost data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942653" y="-734406"/>
            <a:ext cx="1370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Feature data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942653" y="-180480"/>
            <a:ext cx="2369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Phylogenetic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Stakeholder weights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069986" y="1247809"/>
            <a:ext cx="2116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Persistence (%)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857254" y="1913328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Success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1174482" y="1283114"/>
            <a:ext cx="1926379" cy="1024202"/>
            <a:chOff x="1042402" y="1032216"/>
            <a:chExt cx="1926379" cy="1024202"/>
          </a:xfrm>
        </p:grpSpPr>
        <p:sp>
          <p:nvSpPr>
            <p:cNvPr id="33" name="Rectangle 32"/>
            <p:cNvSpPr/>
            <p:nvPr/>
          </p:nvSpPr>
          <p:spPr>
            <a:xfrm>
              <a:off x="2406196" y="1492740"/>
              <a:ext cx="562585" cy="56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034" name="Picture 10" descr="Fence Wooden Silhouette - Free vector graphic on Pixabay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931" r="65498" b="16646"/>
            <a:stretch/>
          </p:blipFill>
          <p:spPr bwMode="auto">
            <a:xfrm>
              <a:off x="2406196" y="1512571"/>
              <a:ext cx="56258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1454017" y="1032216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/>
                <a:t>Actions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727525" y="1493833"/>
              <a:ext cx="562585" cy="562585"/>
              <a:chOff x="-2622895" y="613980"/>
              <a:chExt cx="696305" cy="696305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-2622895" y="613980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32" name="Picture 8" descr="Sapling Icons - Download Free Vector Icons | Noun Projec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86396" y="650479"/>
                <a:ext cx="623307" cy="6233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Group 26"/>
            <p:cNvGrpSpPr/>
            <p:nvPr/>
          </p:nvGrpSpPr>
          <p:grpSpPr>
            <a:xfrm>
              <a:off x="1042402" y="1493833"/>
              <a:ext cx="562585" cy="562585"/>
              <a:chOff x="-2790412" y="5046269"/>
              <a:chExt cx="696305" cy="696305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-2790412" y="5046269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28" name="Picture 4" descr="poison bottle Icon 21841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90293" y="5046388"/>
                <a:ext cx="696067" cy="696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2" name="TextBox 51"/>
          <p:cNvSpPr txBox="1"/>
          <p:nvPr/>
        </p:nvSpPr>
        <p:spPr>
          <a:xfrm rot="16200000">
            <a:off x="-989928" y="3456721"/>
            <a:ext cx="2401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Recovery projects</a:t>
            </a:r>
          </a:p>
        </p:txBody>
      </p:sp>
      <p:grpSp>
        <p:nvGrpSpPr>
          <p:cNvPr id="57" name="Group 56"/>
          <p:cNvGrpSpPr>
            <a:grpSpLocks noChangeAspect="1"/>
          </p:cNvGrpSpPr>
          <p:nvPr/>
        </p:nvGrpSpPr>
        <p:grpSpPr>
          <a:xfrm>
            <a:off x="701522" y="2380930"/>
            <a:ext cx="429932" cy="561600"/>
            <a:chOff x="199951" y="2162824"/>
            <a:chExt cx="639368" cy="733591"/>
          </a:xfrm>
        </p:grpSpPr>
        <p:sp>
          <p:nvSpPr>
            <p:cNvPr id="58" name="Rectangle 57"/>
            <p:cNvSpPr/>
            <p:nvPr/>
          </p:nvSpPr>
          <p:spPr>
            <a:xfrm>
              <a:off x="199951" y="2162824"/>
              <a:ext cx="639368" cy="73359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951" y="2253830"/>
              <a:ext cx="639368" cy="542757"/>
            </a:xfrm>
            <a:prstGeom prst="rect">
              <a:avLst/>
            </a:prstGeom>
          </p:spPr>
        </p:pic>
      </p:grpSp>
      <p:sp>
        <p:nvSpPr>
          <p:cNvPr id="54" name="TextBox 53"/>
          <p:cNvSpPr txBox="1"/>
          <p:nvPr/>
        </p:nvSpPr>
        <p:spPr>
          <a:xfrm>
            <a:off x="4070453" y="2430898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90%</a:t>
            </a:r>
          </a:p>
        </p:txBody>
      </p:sp>
      <p:grpSp>
        <p:nvGrpSpPr>
          <p:cNvPr id="60" name="Group 59"/>
          <p:cNvGrpSpPr>
            <a:grpSpLocks noChangeAspect="1"/>
          </p:cNvGrpSpPr>
          <p:nvPr/>
        </p:nvGrpSpPr>
        <p:grpSpPr>
          <a:xfrm>
            <a:off x="502910" y="3045228"/>
            <a:ext cx="628544" cy="561600"/>
            <a:chOff x="185870" y="2964248"/>
            <a:chExt cx="667530" cy="596434"/>
          </a:xfrm>
        </p:grpSpPr>
        <p:sp>
          <p:nvSpPr>
            <p:cNvPr id="61" name="Rectangle 60"/>
            <p:cNvSpPr/>
            <p:nvPr/>
          </p:nvSpPr>
          <p:spPr>
            <a:xfrm>
              <a:off x="185870" y="2964248"/>
              <a:ext cx="667530" cy="5964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63" y="2964248"/>
              <a:ext cx="577336" cy="596434"/>
            </a:xfrm>
            <a:prstGeom prst="rect">
              <a:avLst/>
            </a:prstGeom>
          </p:spPr>
        </p:pic>
      </p:grpSp>
      <p:pic>
        <p:nvPicPr>
          <p:cNvPr id="73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861" y="3149535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/>
          <p:cNvSpPr txBox="1"/>
          <p:nvPr/>
        </p:nvSpPr>
        <p:spPr>
          <a:xfrm>
            <a:off x="4070453" y="3095196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20%</a:t>
            </a:r>
          </a:p>
        </p:txBody>
      </p:sp>
      <p:grpSp>
        <p:nvGrpSpPr>
          <p:cNvPr id="63" name="Group 62"/>
          <p:cNvGrpSpPr>
            <a:grpSpLocks noChangeAspect="1"/>
          </p:cNvGrpSpPr>
          <p:nvPr/>
        </p:nvGrpSpPr>
        <p:grpSpPr>
          <a:xfrm>
            <a:off x="569854" y="3709526"/>
            <a:ext cx="561600" cy="561600"/>
            <a:chOff x="4908376" y="1516788"/>
            <a:chExt cx="658422" cy="658422"/>
          </a:xfrm>
        </p:grpSpPr>
        <p:sp>
          <p:nvSpPr>
            <p:cNvPr id="64" name="Rectangle 63"/>
            <p:cNvSpPr/>
            <p:nvPr/>
          </p:nvSpPr>
          <p:spPr>
            <a:xfrm>
              <a:off x="4908376" y="1516790"/>
              <a:ext cx="658422" cy="6584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8378" y="1516788"/>
              <a:ext cx="658420" cy="658420"/>
            </a:xfrm>
            <a:prstGeom prst="rect">
              <a:avLst/>
            </a:prstGeom>
          </p:spPr>
        </p:pic>
      </p:grpSp>
      <p:sp>
        <p:nvSpPr>
          <p:cNvPr id="79" name="TextBox 78"/>
          <p:cNvSpPr txBox="1"/>
          <p:nvPr/>
        </p:nvSpPr>
        <p:spPr>
          <a:xfrm>
            <a:off x="4070453" y="3759494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50%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5136379" y="1716227"/>
            <a:ext cx="583814" cy="1130169"/>
            <a:chOff x="5136379" y="1716227"/>
            <a:chExt cx="583814" cy="1130169"/>
          </a:xfrm>
        </p:grpSpPr>
        <p:grpSp>
          <p:nvGrpSpPr>
            <p:cNvPr id="36" name="Group 35"/>
            <p:cNvGrpSpPr>
              <a:grpSpLocks noChangeAspect="1"/>
            </p:cNvGrpSpPr>
            <p:nvPr/>
          </p:nvGrpSpPr>
          <p:grpSpPr>
            <a:xfrm>
              <a:off x="5213320" y="1716227"/>
              <a:ext cx="429932" cy="561600"/>
              <a:chOff x="199951" y="2162824"/>
              <a:chExt cx="639368" cy="733591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199951" y="2162824"/>
                <a:ext cx="639368" cy="733591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b="1"/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951" y="2253830"/>
                <a:ext cx="639368" cy="542757"/>
              </a:xfrm>
              <a:prstGeom prst="rect">
                <a:avLst/>
              </a:prstGeom>
            </p:spPr>
          </p:pic>
        </p:grpSp>
        <p:sp>
          <p:nvSpPr>
            <p:cNvPr id="66" name="TextBox 65"/>
            <p:cNvSpPr txBox="1"/>
            <p:nvPr/>
          </p:nvSpPr>
          <p:spPr>
            <a:xfrm>
              <a:off x="5136379" y="2477064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95%</a:t>
              </a: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5776450" y="1712850"/>
            <a:ext cx="628544" cy="1797844"/>
            <a:chOff x="5711966" y="1712850"/>
            <a:chExt cx="628544" cy="1797844"/>
          </a:xfrm>
        </p:grpSpPr>
        <p:grpSp>
          <p:nvGrpSpPr>
            <p:cNvPr id="37" name="Group 36"/>
            <p:cNvGrpSpPr>
              <a:grpSpLocks noChangeAspect="1"/>
            </p:cNvGrpSpPr>
            <p:nvPr/>
          </p:nvGrpSpPr>
          <p:grpSpPr>
            <a:xfrm>
              <a:off x="5711966" y="1712850"/>
              <a:ext cx="628544" cy="561600"/>
              <a:chOff x="185870" y="2964248"/>
              <a:chExt cx="667530" cy="596434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5870" y="2964248"/>
                <a:ext cx="667530" cy="59643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b="1"/>
              </a:p>
            </p:txBody>
          </p: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263" y="2964248"/>
                <a:ext cx="577336" cy="596434"/>
              </a:xfrm>
              <a:prstGeom prst="rect">
                <a:avLst/>
              </a:prstGeom>
            </p:spPr>
          </p:pic>
        </p:grpSp>
        <p:sp>
          <p:nvSpPr>
            <p:cNvPr id="82" name="TextBox 81"/>
            <p:cNvSpPr txBox="1"/>
            <p:nvPr/>
          </p:nvSpPr>
          <p:spPr>
            <a:xfrm>
              <a:off x="5734331" y="3141362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10%</a:t>
              </a: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6461250" y="1712850"/>
            <a:ext cx="583814" cy="2462142"/>
            <a:chOff x="6461250" y="1712850"/>
            <a:chExt cx="583814" cy="2462142"/>
          </a:xfrm>
        </p:grpSpPr>
        <p:grpSp>
          <p:nvGrpSpPr>
            <p:cNvPr id="41" name="Group 40"/>
            <p:cNvGrpSpPr>
              <a:grpSpLocks noChangeAspect="1"/>
            </p:cNvGrpSpPr>
            <p:nvPr/>
          </p:nvGrpSpPr>
          <p:grpSpPr>
            <a:xfrm>
              <a:off x="6472357" y="1712850"/>
              <a:ext cx="561600" cy="561600"/>
              <a:chOff x="4908376" y="1516788"/>
              <a:chExt cx="658422" cy="658422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4908376" y="1516790"/>
                <a:ext cx="658422" cy="65842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b="1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08378" y="1516788"/>
                <a:ext cx="658420" cy="658420"/>
              </a:xfrm>
              <a:prstGeom prst="rect">
                <a:avLst/>
              </a:prstGeom>
            </p:spPr>
          </p:pic>
        </p:grpSp>
        <p:sp>
          <p:nvSpPr>
            <p:cNvPr id="83" name="TextBox 82"/>
            <p:cNvSpPr txBox="1"/>
            <p:nvPr/>
          </p:nvSpPr>
          <p:spPr>
            <a:xfrm>
              <a:off x="6461250" y="3805660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70%</a:t>
              </a:r>
            </a:p>
          </p:txBody>
        </p:sp>
      </p:grpSp>
      <p:cxnSp>
        <p:nvCxnSpPr>
          <p:cNvPr id="68" name="Straight Connector 67"/>
          <p:cNvCxnSpPr/>
          <p:nvPr/>
        </p:nvCxnSpPr>
        <p:spPr>
          <a:xfrm>
            <a:off x="7182661" y="650445"/>
            <a:ext cx="0" cy="4399075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1131454" y="2993560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1174482" y="3665246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1174482" y="4331283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89107" y="740400"/>
            <a:ext cx="2441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u="sng" dirty="0"/>
              <a:t>Project data</a:t>
            </a:r>
          </a:p>
        </p:txBody>
      </p:sp>
      <p:pic>
        <p:nvPicPr>
          <p:cNvPr id="88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83" y="3813831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82" y="2484599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637" y="3813833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" name="Group 101"/>
          <p:cNvGrpSpPr/>
          <p:nvPr/>
        </p:nvGrpSpPr>
        <p:grpSpPr>
          <a:xfrm>
            <a:off x="3223399" y="1743638"/>
            <a:ext cx="562585" cy="562585"/>
            <a:chOff x="3244063" y="1458576"/>
            <a:chExt cx="562585" cy="562585"/>
          </a:xfrm>
        </p:grpSpPr>
        <p:sp>
          <p:nvSpPr>
            <p:cNvPr id="103" name="Rectangle 102"/>
            <p:cNvSpPr/>
            <p:nvPr/>
          </p:nvSpPr>
          <p:spPr>
            <a:xfrm>
              <a:off x="3244063" y="1458576"/>
              <a:ext cx="562585" cy="56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4" name="&quot;No&quot; Symbol 103"/>
            <p:cNvSpPr/>
            <p:nvPr/>
          </p:nvSpPr>
          <p:spPr>
            <a:xfrm>
              <a:off x="3261763" y="1516139"/>
              <a:ext cx="527185" cy="447458"/>
            </a:xfrm>
            <a:prstGeom prst="noSmoking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568869" y="4373825"/>
            <a:ext cx="562585" cy="562585"/>
            <a:chOff x="3767208" y="2886213"/>
            <a:chExt cx="562585" cy="562585"/>
          </a:xfrm>
        </p:grpSpPr>
        <p:sp>
          <p:nvSpPr>
            <p:cNvPr id="106" name="Rectangle 105"/>
            <p:cNvSpPr/>
            <p:nvPr/>
          </p:nvSpPr>
          <p:spPr>
            <a:xfrm>
              <a:off x="3767208" y="2886213"/>
              <a:ext cx="562585" cy="56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7" name="&quot;No&quot; Symbol 106"/>
            <p:cNvSpPr/>
            <p:nvPr/>
          </p:nvSpPr>
          <p:spPr>
            <a:xfrm>
              <a:off x="3784908" y="2943776"/>
              <a:ext cx="527185" cy="447458"/>
            </a:xfrm>
            <a:prstGeom prst="noSmoking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pic>
        <p:nvPicPr>
          <p:cNvPr id="108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328" y="4478624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Rectangle 108"/>
          <p:cNvSpPr/>
          <p:nvPr/>
        </p:nvSpPr>
        <p:spPr>
          <a:xfrm>
            <a:off x="3992708" y="4424285"/>
            <a:ext cx="8707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dirty="0"/>
              <a:t>100%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5136379" y="447045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40%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5857325" y="447045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9%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6461250" y="447045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65%</a:t>
            </a:r>
          </a:p>
        </p:txBody>
      </p:sp>
      <p:grpSp>
        <p:nvGrpSpPr>
          <p:cNvPr id="119" name="Group 118"/>
          <p:cNvGrpSpPr/>
          <p:nvPr/>
        </p:nvGrpSpPr>
        <p:grpSpPr>
          <a:xfrm>
            <a:off x="7377044" y="2741333"/>
            <a:ext cx="1696598" cy="562585"/>
            <a:chOff x="7377044" y="3693140"/>
            <a:chExt cx="1696598" cy="562585"/>
          </a:xfrm>
        </p:grpSpPr>
        <p:sp>
          <p:nvSpPr>
            <p:cNvPr id="123" name="TextBox 122"/>
            <p:cNvSpPr txBox="1"/>
            <p:nvPr/>
          </p:nvSpPr>
          <p:spPr>
            <a:xfrm>
              <a:off x="7975264" y="3712822"/>
              <a:ext cx="1098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/>
                <a:t>$$$$$</a:t>
              </a:r>
            </a:p>
          </p:txBody>
        </p:sp>
        <p:grpSp>
          <p:nvGrpSpPr>
            <p:cNvPr id="125" name="Group 124"/>
            <p:cNvGrpSpPr/>
            <p:nvPr/>
          </p:nvGrpSpPr>
          <p:grpSpPr>
            <a:xfrm>
              <a:off x="7377044" y="3693140"/>
              <a:ext cx="562585" cy="562585"/>
              <a:chOff x="9279472" y="2261725"/>
              <a:chExt cx="562585" cy="562585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9279472" y="2261725"/>
                <a:ext cx="562585" cy="5625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27" name="Picture 10" descr="Fence Wooden Silhouette - Free vector graphic on Pixabay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931" r="65498" b="16646"/>
              <a:stretch/>
            </p:blipFill>
            <p:spPr bwMode="auto">
              <a:xfrm>
                <a:off x="9279472" y="2281556"/>
                <a:ext cx="562585" cy="533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28" name="Group 127"/>
          <p:cNvGrpSpPr/>
          <p:nvPr/>
        </p:nvGrpSpPr>
        <p:grpSpPr>
          <a:xfrm>
            <a:off x="7377044" y="2053760"/>
            <a:ext cx="1157831" cy="562585"/>
            <a:chOff x="7377044" y="2978219"/>
            <a:chExt cx="1157831" cy="562585"/>
          </a:xfrm>
        </p:grpSpPr>
        <p:sp>
          <p:nvSpPr>
            <p:cNvPr id="129" name="TextBox 128"/>
            <p:cNvSpPr txBox="1"/>
            <p:nvPr/>
          </p:nvSpPr>
          <p:spPr>
            <a:xfrm>
              <a:off x="7984724" y="2997901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/>
                <a:t>$$</a:t>
              </a:r>
            </a:p>
          </p:txBody>
        </p:sp>
        <p:grpSp>
          <p:nvGrpSpPr>
            <p:cNvPr id="130" name="Group 129"/>
            <p:cNvGrpSpPr/>
            <p:nvPr/>
          </p:nvGrpSpPr>
          <p:grpSpPr>
            <a:xfrm>
              <a:off x="7377044" y="2978219"/>
              <a:ext cx="562585" cy="562585"/>
              <a:chOff x="-2622895" y="613980"/>
              <a:chExt cx="696305" cy="696305"/>
            </a:xfrm>
          </p:grpSpPr>
          <p:sp>
            <p:nvSpPr>
              <p:cNvPr id="134" name="Rectangle 133"/>
              <p:cNvSpPr/>
              <p:nvPr/>
            </p:nvSpPr>
            <p:spPr>
              <a:xfrm>
                <a:off x="-2622895" y="613980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35" name="Picture 8" descr="Sapling Icons - Download Free Vector Icons | Noun Projec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86396" y="650479"/>
                <a:ext cx="623307" cy="6233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36" name="Group 135"/>
          <p:cNvGrpSpPr/>
          <p:nvPr/>
        </p:nvGrpSpPr>
        <p:grpSpPr>
          <a:xfrm>
            <a:off x="7377044" y="1366187"/>
            <a:ext cx="965628" cy="562585"/>
            <a:chOff x="7377044" y="2305987"/>
            <a:chExt cx="965628" cy="562585"/>
          </a:xfrm>
        </p:grpSpPr>
        <p:sp>
          <p:nvSpPr>
            <p:cNvPr id="137" name="TextBox 136"/>
            <p:cNvSpPr txBox="1"/>
            <p:nvPr/>
          </p:nvSpPr>
          <p:spPr>
            <a:xfrm>
              <a:off x="7975264" y="2325669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/>
                <a:t>$</a:t>
              </a:r>
            </a:p>
          </p:txBody>
        </p:sp>
        <p:grpSp>
          <p:nvGrpSpPr>
            <p:cNvPr id="138" name="Group 137"/>
            <p:cNvGrpSpPr/>
            <p:nvPr/>
          </p:nvGrpSpPr>
          <p:grpSpPr>
            <a:xfrm>
              <a:off x="7377044" y="2305987"/>
              <a:ext cx="562585" cy="562585"/>
              <a:chOff x="-2790412" y="5046269"/>
              <a:chExt cx="696305" cy="696305"/>
            </a:xfrm>
          </p:grpSpPr>
          <p:sp>
            <p:nvSpPr>
              <p:cNvPr id="139" name="Rectangle 138"/>
              <p:cNvSpPr/>
              <p:nvPr/>
            </p:nvSpPr>
            <p:spPr>
              <a:xfrm>
                <a:off x="-2790412" y="5046269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40" name="Picture 4" descr="poison bottle Icon 21841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90293" y="5046388"/>
                <a:ext cx="696067" cy="696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41" name="Group 140"/>
          <p:cNvGrpSpPr/>
          <p:nvPr/>
        </p:nvGrpSpPr>
        <p:grpSpPr>
          <a:xfrm>
            <a:off x="7377044" y="3428906"/>
            <a:ext cx="1148371" cy="562585"/>
            <a:chOff x="7377044" y="4368706"/>
            <a:chExt cx="1148371" cy="562585"/>
          </a:xfrm>
        </p:grpSpPr>
        <p:grpSp>
          <p:nvGrpSpPr>
            <p:cNvPr id="142" name="Group 141"/>
            <p:cNvGrpSpPr/>
            <p:nvPr/>
          </p:nvGrpSpPr>
          <p:grpSpPr>
            <a:xfrm>
              <a:off x="7377044" y="4368706"/>
              <a:ext cx="562585" cy="562585"/>
              <a:chOff x="3244063" y="1458576"/>
              <a:chExt cx="562585" cy="562585"/>
            </a:xfrm>
          </p:grpSpPr>
          <p:sp>
            <p:nvSpPr>
              <p:cNvPr id="144" name="Rectangle 143"/>
              <p:cNvSpPr/>
              <p:nvPr/>
            </p:nvSpPr>
            <p:spPr>
              <a:xfrm>
                <a:off x="3244063" y="1458576"/>
                <a:ext cx="562585" cy="5625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45" name="&quot;No&quot; Symbol 144"/>
              <p:cNvSpPr/>
              <p:nvPr/>
            </p:nvSpPr>
            <p:spPr>
              <a:xfrm>
                <a:off x="3261763" y="1516139"/>
                <a:ext cx="527185" cy="447458"/>
              </a:xfrm>
              <a:prstGeom prst="noSmoking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3" name="TextBox 142"/>
            <p:cNvSpPr txBox="1"/>
            <p:nvPr/>
          </p:nvSpPr>
          <p:spPr>
            <a:xfrm>
              <a:off x="7975264" y="4404917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/>
                <a:t>$0</a:t>
              </a:r>
            </a:p>
          </p:txBody>
        </p:sp>
      </p:grpSp>
      <p:sp>
        <p:nvSpPr>
          <p:cNvPr id="87" name="Title 1"/>
          <p:cNvSpPr>
            <a:spLocks noGrp="1"/>
          </p:cNvSpPr>
          <p:nvPr>
            <p:ph type="title"/>
          </p:nvPr>
        </p:nvSpPr>
        <p:spPr>
          <a:xfrm>
            <a:off x="1" y="12270"/>
            <a:ext cx="5335928" cy="857250"/>
          </a:xfrm>
        </p:spPr>
        <p:txBody>
          <a:bodyPr>
            <a:normAutofit/>
          </a:bodyPr>
          <a:lstStyle/>
          <a:p>
            <a:r>
              <a:rPr lang="en-AU" b="1" dirty="0"/>
              <a:t>Project prioritization</a:t>
            </a:r>
          </a:p>
        </p:txBody>
      </p:sp>
    </p:spTree>
    <p:extLst>
      <p:ext uri="{BB962C8B-B14F-4D97-AF65-F5344CB8AC3E}">
        <p14:creationId xmlns:p14="http://schemas.microsoft.com/office/powerpoint/2010/main" val="22510985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7213994" y="693731"/>
            <a:ext cx="1937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u="sng" dirty="0"/>
              <a:t>Cost data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942653" y="-734406"/>
            <a:ext cx="1370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Feature data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942653" y="-180480"/>
            <a:ext cx="2369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Phylogenetic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Stakeholder weights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069986" y="1247809"/>
            <a:ext cx="2116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Persistence (%)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857254" y="1913328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Success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1174482" y="1283114"/>
            <a:ext cx="2611502" cy="1024202"/>
            <a:chOff x="1042402" y="1032216"/>
            <a:chExt cx="2611502" cy="1024202"/>
          </a:xfrm>
        </p:grpSpPr>
        <p:sp>
          <p:nvSpPr>
            <p:cNvPr id="33" name="Rectangle 32"/>
            <p:cNvSpPr/>
            <p:nvPr/>
          </p:nvSpPr>
          <p:spPr>
            <a:xfrm>
              <a:off x="2406196" y="1492740"/>
              <a:ext cx="562585" cy="56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034" name="Picture 10" descr="Fence Wooden Silhouette - Free vector graphic on Pixabay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931" r="65498" b="16646"/>
            <a:stretch/>
          </p:blipFill>
          <p:spPr bwMode="auto">
            <a:xfrm>
              <a:off x="2406196" y="1512571"/>
              <a:ext cx="56258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1454017" y="1032216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/>
                <a:t>Actions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727525" y="1493833"/>
              <a:ext cx="562585" cy="562585"/>
              <a:chOff x="-2622895" y="613980"/>
              <a:chExt cx="696305" cy="696305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-2622895" y="613980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32" name="Picture 8" descr="Sapling Icons - Download Free Vector Icons | Noun Projec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86396" y="650479"/>
                <a:ext cx="623307" cy="6233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Group 26"/>
            <p:cNvGrpSpPr/>
            <p:nvPr/>
          </p:nvGrpSpPr>
          <p:grpSpPr>
            <a:xfrm>
              <a:off x="1042402" y="1493833"/>
              <a:ext cx="562585" cy="562585"/>
              <a:chOff x="-2790412" y="5046269"/>
              <a:chExt cx="696305" cy="696305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-2790412" y="5046269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28" name="Picture 4" descr="poison bottle Icon 21841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90293" y="5046388"/>
                <a:ext cx="696067" cy="696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8" name="Group 47"/>
            <p:cNvGrpSpPr/>
            <p:nvPr/>
          </p:nvGrpSpPr>
          <p:grpSpPr>
            <a:xfrm>
              <a:off x="3091319" y="1492740"/>
              <a:ext cx="562585" cy="562585"/>
              <a:chOff x="3244063" y="1458576"/>
              <a:chExt cx="562585" cy="562585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3244063" y="1458576"/>
                <a:ext cx="562585" cy="5625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5" name="&quot;No&quot; Symbol 44"/>
              <p:cNvSpPr/>
              <p:nvPr/>
            </p:nvSpPr>
            <p:spPr>
              <a:xfrm>
                <a:off x="3261763" y="1516139"/>
                <a:ext cx="527185" cy="447458"/>
              </a:xfrm>
              <a:prstGeom prst="noSmoking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2" name="TextBox 51"/>
          <p:cNvSpPr txBox="1"/>
          <p:nvPr/>
        </p:nvSpPr>
        <p:spPr>
          <a:xfrm rot="16200000">
            <a:off x="-989928" y="3456721"/>
            <a:ext cx="2401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Recovery projects</a:t>
            </a:r>
          </a:p>
        </p:txBody>
      </p:sp>
      <p:grpSp>
        <p:nvGrpSpPr>
          <p:cNvPr id="57" name="Group 56"/>
          <p:cNvGrpSpPr>
            <a:grpSpLocks noChangeAspect="1"/>
          </p:cNvGrpSpPr>
          <p:nvPr/>
        </p:nvGrpSpPr>
        <p:grpSpPr>
          <a:xfrm>
            <a:off x="701522" y="2380930"/>
            <a:ext cx="429932" cy="561600"/>
            <a:chOff x="199951" y="2162824"/>
            <a:chExt cx="639368" cy="733591"/>
          </a:xfrm>
        </p:grpSpPr>
        <p:sp>
          <p:nvSpPr>
            <p:cNvPr id="58" name="Rectangle 57"/>
            <p:cNvSpPr/>
            <p:nvPr/>
          </p:nvSpPr>
          <p:spPr>
            <a:xfrm>
              <a:off x="199951" y="2162824"/>
              <a:ext cx="639368" cy="73359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951" y="2253830"/>
              <a:ext cx="639368" cy="542757"/>
            </a:xfrm>
            <a:prstGeom prst="rect">
              <a:avLst/>
            </a:prstGeom>
          </p:spPr>
        </p:pic>
      </p:grpSp>
      <p:sp>
        <p:nvSpPr>
          <p:cNvPr id="54" name="TextBox 53"/>
          <p:cNvSpPr txBox="1"/>
          <p:nvPr/>
        </p:nvSpPr>
        <p:spPr>
          <a:xfrm>
            <a:off x="4070453" y="2430898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90%</a:t>
            </a:r>
          </a:p>
        </p:txBody>
      </p:sp>
      <p:grpSp>
        <p:nvGrpSpPr>
          <p:cNvPr id="60" name="Group 59"/>
          <p:cNvGrpSpPr>
            <a:grpSpLocks noChangeAspect="1"/>
          </p:cNvGrpSpPr>
          <p:nvPr/>
        </p:nvGrpSpPr>
        <p:grpSpPr>
          <a:xfrm>
            <a:off x="502910" y="3045228"/>
            <a:ext cx="628544" cy="561600"/>
            <a:chOff x="185870" y="2964248"/>
            <a:chExt cx="667530" cy="596434"/>
          </a:xfrm>
        </p:grpSpPr>
        <p:sp>
          <p:nvSpPr>
            <p:cNvPr id="61" name="Rectangle 60"/>
            <p:cNvSpPr/>
            <p:nvPr/>
          </p:nvSpPr>
          <p:spPr>
            <a:xfrm>
              <a:off x="185870" y="2964248"/>
              <a:ext cx="667530" cy="5964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63" y="2964248"/>
              <a:ext cx="577336" cy="596434"/>
            </a:xfrm>
            <a:prstGeom prst="rect">
              <a:avLst/>
            </a:prstGeom>
          </p:spPr>
        </p:pic>
      </p:grpSp>
      <p:pic>
        <p:nvPicPr>
          <p:cNvPr id="73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861" y="3149535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/>
          <p:cNvSpPr txBox="1"/>
          <p:nvPr/>
        </p:nvSpPr>
        <p:spPr>
          <a:xfrm>
            <a:off x="4070453" y="3095196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20%</a:t>
            </a:r>
          </a:p>
        </p:txBody>
      </p:sp>
      <p:grpSp>
        <p:nvGrpSpPr>
          <p:cNvPr id="63" name="Group 62"/>
          <p:cNvGrpSpPr>
            <a:grpSpLocks noChangeAspect="1"/>
          </p:cNvGrpSpPr>
          <p:nvPr/>
        </p:nvGrpSpPr>
        <p:grpSpPr>
          <a:xfrm>
            <a:off x="569854" y="3709526"/>
            <a:ext cx="561600" cy="561600"/>
            <a:chOff x="4908376" y="1516788"/>
            <a:chExt cx="658422" cy="658422"/>
          </a:xfrm>
        </p:grpSpPr>
        <p:sp>
          <p:nvSpPr>
            <p:cNvPr id="64" name="Rectangle 63"/>
            <p:cNvSpPr/>
            <p:nvPr/>
          </p:nvSpPr>
          <p:spPr>
            <a:xfrm>
              <a:off x="4908376" y="1516790"/>
              <a:ext cx="658422" cy="6584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8378" y="1516788"/>
              <a:ext cx="658420" cy="658420"/>
            </a:xfrm>
            <a:prstGeom prst="rect">
              <a:avLst/>
            </a:prstGeom>
          </p:spPr>
        </p:pic>
      </p:grpSp>
      <p:sp>
        <p:nvSpPr>
          <p:cNvPr id="79" name="TextBox 78"/>
          <p:cNvSpPr txBox="1"/>
          <p:nvPr/>
        </p:nvSpPr>
        <p:spPr>
          <a:xfrm>
            <a:off x="4070453" y="3759494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50%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568869" y="4373825"/>
            <a:ext cx="562585" cy="562585"/>
            <a:chOff x="3767208" y="2886213"/>
            <a:chExt cx="562585" cy="562585"/>
          </a:xfrm>
        </p:grpSpPr>
        <p:sp>
          <p:nvSpPr>
            <p:cNvPr id="69" name="Rectangle 68"/>
            <p:cNvSpPr/>
            <p:nvPr/>
          </p:nvSpPr>
          <p:spPr>
            <a:xfrm>
              <a:off x="3767208" y="2886213"/>
              <a:ext cx="562585" cy="5625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0" name="&quot;No&quot; Symbol 69"/>
            <p:cNvSpPr/>
            <p:nvPr/>
          </p:nvSpPr>
          <p:spPr>
            <a:xfrm>
              <a:off x="3784908" y="2943776"/>
              <a:ext cx="527185" cy="447458"/>
            </a:xfrm>
            <a:prstGeom prst="noSmoking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pic>
        <p:nvPicPr>
          <p:cNvPr id="76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328" y="4478624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3992708" y="4424285"/>
            <a:ext cx="8707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dirty="0"/>
              <a:t>100%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5136379" y="1716227"/>
            <a:ext cx="583814" cy="3123556"/>
            <a:chOff x="5136379" y="1716227"/>
            <a:chExt cx="583814" cy="3123556"/>
          </a:xfrm>
        </p:grpSpPr>
        <p:grpSp>
          <p:nvGrpSpPr>
            <p:cNvPr id="36" name="Group 35"/>
            <p:cNvGrpSpPr>
              <a:grpSpLocks noChangeAspect="1"/>
            </p:cNvGrpSpPr>
            <p:nvPr/>
          </p:nvGrpSpPr>
          <p:grpSpPr>
            <a:xfrm>
              <a:off x="5213320" y="1716227"/>
              <a:ext cx="429932" cy="561600"/>
              <a:chOff x="199951" y="2162824"/>
              <a:chExt cx="639368" cy="733591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199951" y="2162824"/>
                <a:ext cx="639368" cy="733591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b="1"/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951" y="2253830"/>
                <a:ext cx="639368" cy="542757"/>
              </a:xfrm>
              <a:prstGeom prst="rect">
                <a:avLst/>
              </a:prstGeom>
            </p:spPr>
          </p:pic>
        </p:grpSp>
        <p:sp>
          <p:nvSpPr>
            <p:cNvPr id="66" name="TextBox 65"/>
            <p:cNvSpPr txBox="1"/>
            <p:nvPr/>
          </p:nvSpPr>
          <p:spPr>
            <a:xfrm>
              <a:off x="5136379" y="2477064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95%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136379" y="4470451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40%</a:t>
              </a: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5776450" y="1712850"/>
            <a:ext cx="628544" cy="3126933"/>
            <a:chOff x="5711966" y="1712850"/>
            <a:chExt cx="628544" cy="3126933"/>
          </a:xfrm>
        </p:grpSpPr>
        <p:grpSp>
          <p:nvGrpSpPr>
            <p:cNvPr id="37" name="Group 36"/>
            <p:cNvGrpSpPr>
              <a:grpSpLocks noChangeAspect="1"/>
            </p:cNvGrpSpPr>
            <p:nvPr/>
          </p:nvGrpSpPr>
          <p:grpSpPr>
            <a:xfrm>
              <a:off x="5711966" y="1712850"/>
              <a:ext cx="628544" cy="561600"/>
              <a:chOff x="185870" y="2964248"/>
              <a:chExt cx="667530" cy="596434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5870" y="2964248"/>
                <a:ext cx="667530" cy="59643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b="1"/>
              </a:p>
            </p:txBody>
          </p: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263" y="2964248"/>
                <a:ext cx="577336" cy="596434"/>
              </a:xfrm>
              <a:prstGeom prst="rect">
                <a:avLst/>
              </a:prstGeom>
            </p:spPr>
          </p:pic>
        </p:grpSp>
        <p:sp>
          <p:nvSpPr>
            <p:cNvPr id="82" name="TextBox 81"/>
            <p:cNvSpPr txBox="1"/>
            <p:nvPr/>
          </p:nvSpPr>
          <p:spPr>
            <a:xfrm>
              <a:off x="5734331" y="3141362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10%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5792841" y="4470451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9%</a:t>
              </a: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6461250" y="1712850"/>
            <a:ext cx="583814" cy="3126933"/>
            <a:chOff x="6461250" y="1712850"/>
            <a:chExt cx="583814" cy="3126933"/>
          </a:xfrm>
        </p:grpSpPr>
        <p:grpSp>
          <p:nvGrpSpPr>
            <p:cNvPr id="41" name="Group 40"/>
            <p:cNvGrpSpPr>
              <a:grpSpLocks noChangeAspect="1"/>
            </p:cNvGrpSpPr>
            <p:nvPr/>
          </p:nvGrpSpPr>
          <p:grpSpPr>
            <a:xfrm>
              <a:off x="6472357" y="1712850"/>
              <a:ext cx="561600" cy="561600"/>
              <a:chOff x="4908376" y="1516788"/>
              <a:chExt cx="658422" cy="658422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4908376" y="1516790"/>
                <a:ext cx="658422" cy="65842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b="1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08378" y="1516788"/>
                <a:ext cx="658420" cy="658420"/>
              </a:xfrm>
              <a:prstGeom prst="rect">
                <a:avLst/>
              </a:prstGeom>
            </p:spPr>
          </p:pic>
        </p:grpSp>
        <p:sp>
          <p:nvSpPr>
            <p:cNvPr id="83" name="TextBox 82"/>
            <p:cNvSpPr txBox="1"/>
            <p:nvPr/>
          </p:nvSpPr>
          <p:spPr>
            <a:xfrm>
              <a:off x="6461250" y="3805660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70%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461250" y="4470451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65%</a:t>
              </a:r>
            </a:p>
          </p:txBody>
        </p:sp>
      </p:grpSp>
      <p:cxnSp>
        <p:nvCxnSpPr>
          <p:cNvPr id="68" name="Straight Connector 67"/>
          <p:cNvCxnSpPr/>
          <p:nvPr/>
        </p:nvCxnSpPr>
        <p:spPr>
          <a:xfrm>
            <a:off x="7182661" y="650445"/>
            <a:ext cx="0" cy="4399075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1131454" y="2993560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1174482" y="3665246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1174482" y="4331283"/>
            <a:ext cx="5913610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89107" y="740400"/>
            <a:ext cx="2441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u="sng" dirty="0"/>
              <a:t>Project data</a:t>
            </a:r>
          </a:p>
        </p:txBody>
      </p:sp>
      <p:sp>
        <p:nvSpPr>
          <p:cNvPr id="2" name="Oval 1"/>
          <p:cNvSpPr/>
          <p:nvPr/>
        </p:nvSpPr>
        <p:spPr>
          <a:xfrm>
            <a:off x="533571" y="2311104"/>
            <a:ext cx="776851" cy="734123"/>
          </a:xfrm>
          <a:prstGeom prst="ellipse">
            <a:avLst/>
          </a:prstGeom>
          <a:noFill/>
          <a:ln w="5715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8" name="Oval 87"/>
          <p:cNvSpPr/>
          <p:nvPr/>
        </p:nvSpPr>
        <p:spPr>
          <a:xfrm>
            <a:off x="396134" y="3592437"/>
            <a:ext cx="842096" cy="795779"/>
          </a:xfrm>
          <a:prstGeom prst="ellipse">
            <a:avLst/>
          </a:prstGeom>
          <a:noFill/>
          <a:ln w="5715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9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83" y="3813831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82" y="2484599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637" y="3813833"/>
            <a:ext cx="338725" cy="3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" name="Group 102"/>
          <p:cNvGrpSpPr/>
          <p:nvPr/>
        </p:nvGrpSpPr>
        <p:grpSpPr>
          <a:xfrm>
            <a:off x="7377044" y="2741333"/>
            <a:ext cx="1331113" cy="562585"/>
            <a:chOff x="7377044" y="3693140"/>
            <a:chExt cx="1331113" cy="562585"/>
          </a:xfrm>
        </p:grpSpPr>
        <p:sp>
          <p:nvSpPr>
            <p:cNvPr id="104" name="TextBox 103"/>
            <p:cNvSpPr txBox="1"/>
            <p:nvPr/>
          </p:nvSpPr>
          <p:spPr>
            <a:xfrm>
              <a:off x="7975264" y="3712822"/>
              <a:ext cx="7328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/>
                <a:t>$$$</a:t>
              </a:r>
            </a:p>
          </p:txBody>
        </p:sp>
        <p:grpSp>
          <p:nvGrpSpPr>
            <p:cNvPr id="105" name="Group 104"/>
            <p:cNvGrpSpPr/>
            <p:nvPr/>
          </p:nvGrpSpPr>
          <p:grpSpPr>
            <a:xfrm>
              <a:off x="7377044" y="3693140"/>
              <a:ext cx="562585" cy="562585"/>
              <a:chOff x="9279472" y="2261725"/>
              <a:chExt cx="562585" cy="562585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9279472" y="2261725"/>
                <a:ext cx="562585" cy="5625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7" name="Picture 10" descr="Fence Wooden Silhouette - Free vector graphic on Pixabay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931" r="65498" b="16646"/>
              <a:stretch/>
            </p:blipFill>
            <p:spPr bwMode="auto">
              <a:xfrm>
                <a:off x="9279472" y="2281556"/>
                <a:ext cx="562585" cy="533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08" name="Group 107"/>
          <p:cNvGrpSpPr/>
          <p:nvPr/>
        </p:nvGrpSpPr>
        <p:grpSpPr>
          <a:xfrm>
            <a:off x="7377044" y="2053760"/>
            <a:ext cx="1157831" cy="562585"/>
            <a:chOff x="7377044" y="2978219"/>
            <a:chExt cx="1157831" cy="562585"/>
          </a:xfrm>
        </p:grpSpPr>
        <p:sp>
          <p:nvSpPr>
            <p:cNvPr id="109" name="TextBox 108"/>
            <p:cNvSpPr txBox="1"/>
            <p:nvPr/>
          </p:nvSpPr>
          <p:spPr>
            <a:xfrm>
              <a:off x="7984724" y="2997901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/>
                <a:t>$$</a:t>
              </a:r>
            </a:p>
          </p:txBody>
        </p:sp>
        <p:grpSp>
          <p:nvGrpSpPr>
            <p:cNvPr id="110" name="Group 109"/>
            <p:cNvGrpSpPr/>
            <p:nvPr/>
          </p:nvGrpSpPr>
          <p:grpSpPr>
            <a:xfrm>
              <a:off x="7377044" y="2978219"/>
              <a:ext cx="562585" cy="562585"/>
              <a:chOff x="-2622895" y="613980"/>
              <a:chExt cx="696305" cy="696305"/>
            </a:xfrm>
          </p:grpSpPr>
          <p:sp>
            <p:nvSpPr>
              <p:cNvPr id="111" name="Rectangle 110"/>
              <p:cNvSpPr/>
              <p:nvPr/>
            </p:nvSpPr>
            <p:spPr>
              <a:xfrm>
                <a:off x="-2622895" y="613980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12" name="Picture 8" descr="Sapling Icons - Download Free Vector Icons | Noun Projec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86396" y="650479"/>
                <a:ext cx="623307" cy="6233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13" name="Group 112"/>
          <p:cNvGrpSpPr/>
          <p:nvPr/>
        </p:nvGrpSpPr>
        <p:grpSpPr>
          <a:xfrm>
            <a:off x="7377044" y="1366187"/>
            <a:ext cx="965628" cy="562585"/>
            <a:chOff x="7377044" y="2305987"/>
            <a:chExt cx="965628" cy="562585"/>
          </a:xfrm>
        </p:grpSpPr>
        <p:sp>
          <p:nvSpPr>
            <p:cNvPr id="114" name="TextBox 113"/>
            <p:cNvSpPr txBox="1"/>
            <p:nvPr/>
          </p:nvSpPr>
          <p:spPr>
            <a:xfrm>
              <a:off x="7975264" y="2325669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/>
                <a:t>$</a:t>
              </a:r>
            </a:p>
          </p:txBody>
        </p:sp>
        <p:grpSp>
          <p:nvGrpSpPr>
            <p:cNvPr id="115" name="Group 114"/>
            <p:cNvGrpSpPr/>
            <p:nvPr/>
          </p:nvGrpSpPr>
          <p:grpSpPr>
            <a:xfrm>
              <a:off x="7377044" y="2305987"/>
              <a:ext cx="562585" cy="562585"/>
              <a:chOff x="-2790412" y="5046269"/>
              <a:chExt cx="696305" cy="696305"/>
            </a:xfrm>
          </p:grpSpPr>
          <p:sp>
            <p:nvSpPr>
              <p:cNvPr id="117" name="Rectangle 116"/>
              <p:cNvSpPr/>
              <p:nvPr/>
            </p:nvSpPr>
            <p:spPr>
              <a:xfrm>
                <a:off x="-2790412" y="5046269"/>
                <a:ext cx="696305" cy="6963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18" name="Picture 4" descr="poison bottle Icon 21841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90293" y="5046388"/>
                <a:ext cx="696067" cy="696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19" name="Group 118"/>
          <p:cNvGrpSpPr/>
          <p:nvPr/>
        </p:nvGrpSpPr>
        <p:grpSpPr>
          <a:xfrm>
            <a:off x="7377044" y="3428906"/>
            <a:ext cx="1148371" cy="562585"/>
            <a:chOff x="7377044" y="4368706"/>
            <a:chExt cx="1148371" cy="562585"/>
          </a:xfrm>
        </p:grpSpPr>
        <p:grpSp>
          <p:nvGrpSpPr>
            <p:cNvPr id="123" name="Group 122"/>
            <p:cNvGrpSpPr/>
            <p:nvPr/>
          </p:nvGrpSpPr>
          <p:grpSpPr>
            <a:xfrm>
              <a:off x="7377044" y="4368706"/>
              <a:ext cx="562585" cy="562585"/>
              <a:chOff x="3244063" y="1458576"/>
              <a:chExt cx="562585" cy="562585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3244063" y="1458576"/>
                <a:ext cx="562585" cy="5625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7" name="&quot;No&quot; Symbol 126"/>
              <p:cNvSpPr/>
              <p:nvPr/>
            </p:nvSpPr>
            <p:spPr>
              <a:xfrm>
                <a:off x="3261763" y="1516139"/>
                <a:ext cx="527185" cy="447458"/>
              </a:xfrm>
              <a:prstGeom prst="noSmoking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5" name="TextBox 124"/>
            <p:cNvSpPr txBox="1"/>
            <p:nvPr/>
          </p:nvSpPr>
          <p:spPr>
            <a:xfrm>
              <a:off x="7975264" y="4404917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/>
                <a:t>$0</a:t>
              </a:r>
            </a:p>
          </p:txBody>
        </p:sp>
      </p:grpSp>
      <p:sp>
        <p:nvSpPr>
          <p:cNvPr id="128" name="Oval 127"/>
          <p:cNvSpPr/>
          <p:nvPr/>
        </p:nvSpPr>
        <p:spPr>
          <a:xfrm>
            <a:off x="449245" y="4277647"/>
            <a:ext cx="842096" cy="795779"/>
          </a:xfrm>
          <a:prstGeom prst="ellipse">
            <a:avLst/>
          </a:prstGeom>
          <a:noFill/>
          <a:ln w="5715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7176104" y="4262430"/>
            <a:ext cx="1220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u="sng" dirty="0"/>
              <a:t>Budget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8299529" y="4262430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$$$</a:t>
            </a:r>
          </a:p>
        </p:txBody>
      </p:sp>
      <p:sp>
        <p:nvSpPr>
          <p:cNvPr id="93" name="Title 1"/>
          <p:cNvSpPr>
            <a:spLocks noGrp="1"/>
          </p:cNvSpPr>
          <p:nvPr>
            <p:ph type="title"/>
          </p:nvPr>
        </p:nvSpPr>
        <p:spPr>
          <a:xfrm>
            <a:off x="1" y="12270"/>
            <a:ext cx="5335928" cy="857250"/>
          </a:xfrm>
        </p:spPr>
        <p:txBody>
          <a:bodyPr>
            <a:normAutofit/>
          </a:bodyPr>
          <a:lstStyle/>
          <a:p>
            <a:r>
              <a:rPr lang="en-AU" b="1" dirty="0"/>
              <a:t>Project prioritization</a:t>
            </a:r>
          </a:p>
        </p:txBody>
      </p:sp>
    </p:spTree>
    <p:extLst>
      <p:ext uri="{BB962C8B-B14F-4D97-AF65-F5344CB8AC3E}">
        <p14:creationId xmlns:p14="http://schemas.microsoft.com/office/powerpoint/2010/main" val="2037753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Straight Connector 104"/>
          <p:cNvCxnSpPr/>
          <p:nvPr/>
        </p:nvCxnSpPr>
        <p:spPr>
          <a:xfrm>
            <a:off x="7354726" y="1598799"/>
            <a:ext cx="0" cy="10272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354726" y="2623181"/>
            <a:ext cx="14556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7365330" y="2667974"/>
            <a:ext cx="882248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2000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8143029" y="2655449"/>
            <a:ext cx="917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Future</a:t>
            </a:r>
          </a:p>
        </p:txBody>
      </p:sp>
      <p:cxnSp>
        <p:nvCxnSpPr>
          <p:cNvPr id="109" name="Straight Connector 108"/>
          <p:cNvCxnSpPr/>
          <p:nvPr/>
        </p:nvCxnSpPr>
        <p:spPr>
          <a:xfrm>
            <a:off x="7650122" y="2623181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8732382" y="2622707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 rot="16200000">
            <a:off x="6284329" y="1938257"/>
            <a:ext cx="164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Biodiversity</a:t>
            </a:r>
          </a:p>
        </p:txBody>
      </p:sp>
      <p:sp>
        <p:nvSpPr>
          <p:cNvPr id="113" name="Freeform 112"/>
          <p:cNvSpPr/>
          <p:nvPr/>
        </p:nvSpPr>
        <p:spPr>
          <a:xfrm>
            <a:off x="7451810" y="1781500"/>
            <a:ext cx="322708" cy="384339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6926392" y="1306914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4643482" y="1306914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4783064" y="1774996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172764" y="1768579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11896" y="1290573"/>
            <a:ext cx="22313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Ecological surveys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60629" y="1306914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0" name="Picture 159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3" y="1938777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60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82" y="1904374"/>
            <a:ext cx="316898" cy="31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161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18" y="253461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16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78" y="1878776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63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20" y="2339747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164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71" y="253819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65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24" y="1748605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2360571" y="1306914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2315079" y="1305441"/>
            <a:ext cx="2217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Distribution maps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2460787" y="1774996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7" name="Oval 166"/>
          <p:cNvSpPr/>
          <p:nvPr/>
        </p:nvSpPr>
        <p:spPr>
          <a:xfrm>
            <a:off x="2522903" y="1918839"/>
            <a:ext cx="908385" cy="703865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8" name="Oval 167"/>
          <p:cNvSpPr/>
          <p:nvPr/>
        </p:nvSpPr>
        <p:spPr>
          <a:xfrm>
            <a:off x="3774171" y="1877283"/>
            <a:ext cx="501192" cy="552122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9" name="Flowchart: Manual Operation 242"/>
          <p:cNvSpPr/>
          <p:nvPr/>
        </p:nvSpPr>
        <p:spPr>
          <a:xfrm rot="10800000">
            <a:off x="2600904" y="1918837"/>
            <a:ext cx="1095262" cy="111146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4066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9" name="Straight Arrow Connector 248"/>
          <p:cNvCxnSpPr>
            <a:stCxn id="261" idx="3"/>
            <a:endCxn id="265" idx="1"/>
          </p:cNvCxnSpPr>
          <p:nvPr/>
        </p:nvCxnSpPr>
        <p:spPr>
          <a:xfrm>
            <a:off x="1608263" y="3895676"/>
            <a:ext cx="771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65" idx="3"/>
            <a:endCxn id="258" idx="1"/>
          </p:cNvCxnSpPr>
          <p:nvPr/>
        </p:nvCxnSpPr>
        <p:spPr>
          <a:xfrm>
            <a:off x="4545406" y="3895676"/>
            <a:ext cx="8028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58" idx="3"/>
            <a:endCxn id="255" idx="1"/>
          </p:cNvCxnSpPr>
          <p:nvPr/>
        </p:nvCxnSpPr>
        <p:spPr>
          <a:xfrm>
            <a:off x="6252686" y="3895676"/>
            <a:ext cx="8782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7130965" y="3603288"/>
            <a:ext cx="172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Outcome</a:t>
            </a:r>
          </a:p>
        </p:txBody>
      </p:sp>
      <p:sp>
        <p:nvSpPr>
          <p:cNvPr id="258" name="TextBox 257"/>
          <p:cNvSpPr txBox="1"/>
          <p:nvPr/>
        </p:nvSpPr>
        <p:spPr>
          <a:xfrm>
            <a:off x="5348271" y="3603288"/>
            <a:ext cx="904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Plan</a:t>
            </a:r>
          </a:p>
        </p:txBody>
      </p:sp>
      <p:sp>
        <p:nvSpPr>
          <p:cNvPr id="261" name="TextBox 260"/>
          <p:cNvSpPr txBox="1"/>
          <p:nvPr/>
        </p:nvSpPr>
        <p:spPr>
          <a:xfrm>
            <a:off x="646910" y="3603288"/>
            <a:ext cx="961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</a:t>
            </a:r>
          </a:p>
        </p:txBody>
      </p:sp>
      <p:sp>
        <p:nvSpPr>
          <p:cNvPr id="265" name="TextBox 264"/>
          <p:cNvSpPr txBox="1"/>
          <p:nvPr/>
        </p:nvSpPr>
        <p:spPr>
          <a:xfrm>
            <a:off x="2379813" y="3603288"/>
            <a:ext cx="2165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Information</a:t>
            </a:r>
          </a:p>
        </p:txBody>
      </p:sp>
      <p:sp>
        <p:nvSpPr>
          <p:cNvPr id="85" name="Freeform 84"/>
          <p:cNvSpPr/>
          <p:nvPr/>
        </p:nvSpPr>
        <p:spPr>
          <a:xfrm>
            <a:off x="7756047" y="1866377"/>
            <a:ext cx="976335" cy="303173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4" name="Straight Connector 113"/>
          <p:cNvCxnSpPr/>
          <p:nvPr/>
        </p:nvCxnSpPr>
        <p:spPr>
          <a:xfrm>
            <a:off x="7773008" y="1715476"/>
            <a:ext cx="0" cy="9072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4907905" y="1866377"/>
            <a:ext cx="1659962" cy="1163929"/>
            <a:chOff x="4907905" y="667958"/>
            <a:chExt cx="1659962" cy="1163929"/>
          </a:xfrm>
        </p:grpSpPr>
        <p:sp>
          <p:nvSpPr>
            <p:cNvPr id="87" name="Rectangle 86"/>
            <p:cNvSpPr/>
            <p:nvPr/>
          </p:nvSpPr>
          <p:spPr>
            <a:xfrm>
              <a:off x="4907906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395744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127501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883582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5639663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5151825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371421" y="667958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907906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5395744" y="909829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127501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5883582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5639663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151825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371421" y="909829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907906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5395744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12750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883582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5639663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151825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37142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4907905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5395744" y="1635441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12750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sng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5883582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5639663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5151825" y="1635441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637142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sng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490790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612750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883582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5639663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515182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37142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5395744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87" name="TextBox 186"/>
          <p:cNvSpPr txBox="1"/>
          <p:nvPr/>
        </p:nvSpPr>
        <p:spPr>
          <a:xfrm>
            <a:off x="4774937" y="1305441"/>
            <a:ext cx="1705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Priority areas</a:t>
            </a:r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EAAEC9CE-8590-423E-AF4B-881F239D1AA7}"/>
              </a:ext>
            </a:extLst>
          </p:cNvPr>
          <p:cNvSpPr txBox="1">
            <a:spLocks/>
          </p:cNvSpPr>
          <p:nvPr/>
        </p:nvSpPr>
        <p:spPr>
          <a:xfrm>
            <a:off x="564716" y="104313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How do we bend the curve?</a:t>
            </a:r>
          </a:p>
        </p:txBody>
      </p:sp>
    </p:spTree>
    <p:extLst>
      <p:ext uri="{BB962C8B-B14F-4D97-AF65-F5344CB8AC3E}">
        <p14:creationId xmlns:p14="http://schemas.microsoft.com/office/powerpoint/2010/main" val="512632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Straight Connector 104"/>
          <p:cNvCxnSpPr/>
          <p:nvPr/>
        </p:nvCxnSpPr>
        <p:spPr>
          <a:xfrm>
            <a:off x="7354726" y="1598799"/>
            <a:ext cx="0" cy="10272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354726" y="2623181"/>
            <a:ext cx="14556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7365330" y="2667974"/>
            <a:ext cx="882248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2000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8143029" y="2655449"/>
            <a:ext cx="917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Future</a:t>
            </a:r>
          </a:p>
        </p:txBody>
      </p:sp>
      <p:cxnSp>
        <p:nvCxnSpPr>
          <p:cNvPr id="109" name="Straight Connector 108"/>
          <p:cNvCxnSpPr/>
          <p:nvPr/>
        </p:nvCxnSpPr>
        <p:spPr>
          <a:xfrm>
            <a:off x="7650122" y="2623181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8732382" y="2622707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 rot="16200000">
            <a:off x="6284329" y="1938257"/>
            <a:ext cx="164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Biodiversity</a:t>
            </a:r>
          </a:p>
        </p:txBody>
      </p:sp>
      <p:sp>
        <p:nvSpPr>
          <p:cNvPr id="113" name="Freeform 112"/>
          <p:cNvSpPr/>
          <p:nvPr/>
        </p:nvSpPr>
        <p:spPr>
          <a:xfrm>
            <a:off x="7451810" y="1781500"/>
            <a:ext cx="322708" cy="384339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6926392" y="1306914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4643482" y="1306914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4783064" y="1774996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172764" y="1768579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11896" y="1290573"/>
            <a:ext cx="22313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Ecological surveys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60629" y="1306914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0" name="Picture 159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3" y="1938777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60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82" y="1904374"/>
            <a:ext cx="316898" cy="31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161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18" y="253461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16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78" y="1878776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63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20" y="2339747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164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71" y="253819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65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24" y="1748605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2360571" y="1306914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2315079" y="1305441"/>
            <a:ext cx="2217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Distribution maps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2460787" y="1774996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7" name="Oval 166"/>
          <p:cNvSpPr/>
          <p:nvPr/>
        </p:nvSpPr>
        <p:spPr>
          <a:xfrm>
            <a:off x="2522903" y="1918839"/>
            <a:ext cx="908385" cy="703865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8" name="Oval 167"/>
          <p:cNvSpPr/>
          <p:nvPr/>
        </p:nvSpPr>
        <p:spPr>
          <a:xfrm>
            <a:off x="3774171" y="1877283"/>
            <a:ext cx="501192" cy="552122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9" name="Flowchart: Manual Operation 242"/>
          <p:cNvSpPr/>
          <p:nvPr/>
        </p:nvSpPr>
        <p:spPr>
          <a:xfrm rot="10800000">
            <a:off x="2600904" y="1918837"/>
            <a:ext cx="1095262" cy="111146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4066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9" name="Straight Arrow Connector 248"/>
          <p:cNvCxnSpPr>
            <a:stCxn id="261" idx="3"/>
            <a:endCxn id="265" idx="1"/>
          </p:cNvCxnSpPr>
          <p:nvPr/>
        </p:nvCxnSpPr>
        <p:spPr>
          <a:xfrm>
            <a:off x="1608263" y="3895676"/>
            <a:ext cx="771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65" idx="3"/>
            <a:endCxn id="258" idx="1"/>
          </p:cNvCxnSpPr>
          <p:nvPr/>
        </p:nvCxnSpPr>
        <p:spPr>
          <a:xfrm>
            <a:off x="4545406" y="3895676"/>
            <a:ext cx="8028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58" idx="3"/>
            <a:endCxn id="255" idx="1"/>
          </p:cNvCxnSpPr>
          <p:nvPr/>
        </p:nvCxnSpPr>
        <p:spPr>
          <a:xfrm>
            <a:off x="6252686" y="3895676"/>
            <a:ext cx="8782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7130965" y="3603288"/>
            <a:ext cx="172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Outcome</a:t>
            </a:r>
          </a:p>
        </p:txBody>
      </p:sp>
      <p:sp>
        <p:nvSpPr>
          <p:cNvPr id="258" name="TextBox 257"/>
          <p:cNvSpPr txBox="1"/>
          <p:nvPr/>
        </p:nvSpPr>
        <p:spPr>
          <a:xfrm>
            <a:off x="5348271" y="3603288"/>
            <a:ext cx="904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Plan</a:t>
            </a:r>
          </a:p>
        </p:txBody>
      </p:sp>
      <p:sp>
        <p:nvSpPr>
          <p:cNvPr id="261" name="TextBox 260"/>
          <p:cNvSpPr txBox="1"/>
          <p:nvPr/>
        </p:nvSpPr>
        <p:spPr>
          <a:xfrm>
            <a:off x="646910" y="3603288"/>
            <a:ext cx="961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</a:t>
            </a:r>
          </a:p>
        </p:txBody>
      </p:sp>
      <p:sp>
        <p:nvSpPr>
          <p:cNvPr id="265" name="TextBox 264"/>
          <p:cNvSpPr txBox="1"/>
          <p:nvPr/>
        </p:nvSpPr>
        <p:spPr>
          <a:xfrm>
            <a:off x="2379813" y="3603288"/>
            <a:ext cx="2165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Information</a:t>
            </a:r>
          </a:p>
        </p:txBody>
      </p:sp>
      <p:sp>
        <p:nvSpPr>
          <p:cNvPr id="85" name="Freeform 84"/>
          <p:cNvSpPr/>
          <p:nvPr/>
        </p:nvSpPr>
        <p:spPr>
          <a:xfrm>
            <a:off x="7756047" y="1866377"/>
            <a:ext cx="976335" cy="303173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4" name="Straight Connector 113"/>
          <p:cNvCxnSpPr/>
          <p:nvPr/>
        </p:nvCxnSpPr>
        <p:spPr>
          <a:xfrm>
            <a:off x="7773008" y="1715476"/>
            <a:ext cx="0" cy="9072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4907905" y="1866377"/>
            <a:ext cx="1659962" cy="1163929"/>
            <a:chOff x="4907905" y="667958"/>
            <a:chExt cx="1659962" cy="1163929"/>
          </a:xfrm>
        </p:grpSpPr>
        <p:sp>
          <p:nvSpPr>
            <p:cNvPr id="87" name="Rectangle 86"/>
            <p:cNvSpPr/>
            <p:nvPr/>
          </p:nvSpPr>
          <p:spPr>
            <a:xfrm>
              <a:off x="4907906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395744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127501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883582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5639663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5151825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371421" y="667958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907906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5395744" y="909829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127501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5883582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5639663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151825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371421" y="909829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907906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5395744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12750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883582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5639663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151825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37142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4907905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5395744" y="1635441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12750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sng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5883582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5639663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5151825" y="1635441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637142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sng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490790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612750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883582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5639663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515182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37142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5395744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87" name="TextBox 186"/>
          <p:cNvSpPr txBox="1"/>
          <p:nvPr/>
        </p:nvSpPr>
        <p:spPr>
          <a:xfrm>
            <a:off x="4774937" y="1305441"/>
            <a:ext cx="1705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Priority areas</a:t>
            </a:r>
          </a:p>
        </p:txBody>
      </p:sp>
      <p:sp>
        <p:nvSpPr>
          <p:cNvPr id="2" name="Oval 1"/>
          <p:cNvSpPr/>
          <p:nvPr/>
        </p:nvSpPr>
        <p:spPr>
          <a:xfrm>
            <a:off x="4849091" y="3408983"/>
            <a:ext cx="1718776" cy="948272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72359" y="4535310"/>
            <a:ext cx="3009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Prioritization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4225636" y="4326434"/>
            <a:ext cx="780492" cy="5175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itle 1">
            <a:extLst>
              <a:ext uri="{FF2B5EF4-FFF2-40B4-BE49-F238E27FC236}">
                <a16:creationId xmlns:a16="http://schemas.microsoft.com/office/drawing/2014/main" id="{EAAEC9CE-8590-423E-AF4B-881F239D1AA7}"/>
              </a:ext>
            </a:extLst>
          </p:cNvPr>
          <p:cNvSpPr txBox="1">
            <a:spLocks/>
          </p:cNvSpPr>
          <p:nvPr/>
        </p:nvSpPr>
        <p:spPr>
          <a:xfrm>
            <a:off x="564716" y="104313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How do we bend the curve?</a:t>
            </a:r>
          </a:p>
        </p:txBody>
      </p:sp>
    </p:spTree>
    <p:extLst>
      <p:ext uri="{BB962C8B-B14F-4D97-AF65-F5344CB8AC3E}">
        <p14:creationId xmlns:p14="http://schemas.microsoft.com/office/powerpoint/2010/main" val="1491528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200" y="205979"/>
            <a:ext cx="8784000" cy="857250"/>
          </a:xfrm>
        </p:spPr>
        <p:txBody>
          <a:bodyPr>
            <a:normAutofit fontScale="90000"/>
          </a:bodyPr>
          <a:lstStyle/>
          <a:p>
            <a:r>
              <a:rPr lang="en-AU" dirty="0"/>
              <a:t>Framing conservation as a </a:t>
            </a:r>
            <a:br>
              <a:rPr lang="en-AU" dirty="0"/>
            </a:br>
            <a:r>
              <a:rPr lang="en-AU" dirty="0"/>
              <a:t>decision science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9751"/>
            <a:ext cx="8229600" cy="3394472"/>
          </a:xfrm>
        </p:spPr>
        <p:txBody>
          <a:bodyPr>
            <a:normAutofit fontScale="92500" lnSpcReduction="10000"/>
          </a:bodyPr>
          <a:lstStyle/>
          <a:p>
            <a:r>
              <a:rPr lang="en-AU" u="sng" dirty="0"/>
              <a:t>Goal</a:t>
            </a:r>
            <a:r>
              <a:rPr lang="en-AU" dirty="0"/>
              <a:t>: what is our vision for the future?</a:t>
            </a:r>
          </a:p>
          <a:p>
            <a:r>
              <a:rPr lang="en-AU" u="sng" dirty="0"/>
              <a:t>Objective</a:t>
            </a:r>
            <a:r>
              <a:rPr lang="en-AU" dirty="0"/>
              <a:t>: what quantity are we maximizing/minimizing to help achieve the goal?</a:t>
            </a:r>
          </a:p>
          <a:p>
            <a:r>
              <a:rPr lang="en-AU" u="sng" dirty="0"/>
              <a:t>Constraints</a:t>
            </a:r>
            <a:r>
              <a:rPr lang="en-AU" dirty="0"/>
              <a:t>: what things must our solution do to help achieve the goal? </a:t>
            </a:r>
          </a:p>
          <a:p>
            <a:r>
              <a:rPr lang="en-AU" u="sng" dirty="0"/>
              <a:t>Decisions</a:t>
            </a:r>
            <a:r>
              <a:rPr lang="en-AU" dirty="0"/>
              <a:t>: what actions could we do to maximize/minimize the objective?</a:t>
            </a:r>
          </a:p>
        </p:txBody>
      </p:sp>
    </p:spTree>
    <p:extLst>
      <p:ext uri="{BB962C8B-B14F-4D97-AF65-F5344CB8AC3E}">
        <p14:creationId xmlns:p14="http://schemas.microsoft.com/office/powerpoint/2010/main" val="3070715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CustomShape 1"/>
          <p:cNvSpPr/>
          <p:nvPr/>
        </p:nvSpPr>
        <p:spPr>
          <a:xfrm rot="16200000">
            <a:off x="-369720" y="1759680"/>
            <a:ext cx="121716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Quality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3" name="Picture 6"/>
          <p:cNvPicPr/>
          <p:nvPr/>
        </p:nvPicPr>
        <p:blipFill>
          <a:blip r:embed="rId3"/>
          <a:stretch/>
        </p:blipFill>
        <p:spPr>
          <a:xfrm>
            <a:off x="1135800" y="4040640"/>
            <a:ext cx="928440" cy="925200"/>
          </a:xfrm>
          <a:prstGeom prst="rect">
            <a:avLst/>
          </a:prstGeom>
          <a:ln>
            <a:noFill/>
          </a:ln>
        </p:spPr>
      </p:pic>
      <p:sp>
        <p:nvSpPr>
          <p:cNvPr id="504" name="CustomShape 2"/>
          <p:cNvSpPr/>
          <p:nvPr/>
        </p:nvSpPr>
        <p:spPr>
          <a:xfrm>
            <a:off x="811440" y="-1440"/>
            <a:ext cx="157716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Heuristic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algorithm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5" name="CustomShape 3"/>
          <p:cNvSpPr/>
          <p:nvPr/>
        </p:nvSpPr>
        <p:spPr>
          <a:xfrm flipV="1">
            <a:off x="850680" y="2084040"/>
            <a:ext cx="398520" cy="28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6" name="Line 4"/>
          <p:cNvSpPr/>
          <p:nvPr/>
        </p:nvSpPr>
        <p:spPr>
          <a:xfrm>
            <a:off x="531360" y="1299960"/>
            <a:ext cx="360" cy="148680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7" name="Line 5"/>
          <p:cNvSpPr/>
          <p:nvPr/>
        </p:nvSpPr>
        <p:spPr>
          <a:xfrm>
            <a:off x="531360" y="2786760"/>
            <a:ext cx="213732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8" name="CustomShape 6"/>
          <p:cNvSpPr/>
          <p:nvPr/>
        </p:nvSpPr>
        <p:spPr>
          <a:xfrm>
            <a:off x="834840" y="2830320"/>
            <a:ext cx="153000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Different 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solutions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9" name="Line 7"/>
          <p:cNvSpPr/>
          <p:nvPr/>
        </p:nvSpPr>
        <p:spPr>
          <a:xfrm flipH="1">
            <a:off x="1299960" y="1864440"/>
            <a:ext cx="115200" cy="38196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0" name="CustomShape 8"/>
          <p:cNvSpPr/>
          <p:nvPr/>
        </p:nvSpPr>
        <p:spPr>
          <a:xfrm rot="6408000">
            <a:off x="1349640" y="1883520"/>
            <a:ext cx="243360" cy="20988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1" name="CustomShape 9"/>
          <p:cNvSpPr/>
          <p:nvPr/>
        </p:nvSpPr>
        <p:spPr>
          <a:xfrm>
            <a:off x="609480" y="1560960"/>
            <a:ext cx="2011320" cy="1155960"/>
          </a:xfrm>
          <a:custGeom>
            <a:avLst/>
            <a:gdLst/>
            <a:ahLst/>
            <a:cxnLst/>
            <a:rect l="l" t="t" r="r" b="b"/>
            <a:pathLst>
              <a:path w="2011680" h="1156254">
                <a:moveTo>
                  <a:pt x="0" y="1150158"/>
                </a:moveTo>
                <a:cubicBezTo>
                  <a:pt x="50800" y="1055162"/>
                  <a:pt x="101600" y="960166"/>
                  <a:pt x="182880" y="912414"/>
                </a:cubicBezTo>
                <a:cubicBezTo>
                  <a:pt x="264160" y="864662"/>
                  <a:pt x="400304" y="900222"/>
                  <a:pt x="487680" y="863646"/>
                </a:cubicBezTo>
                <a:cubicBezTo>
                  <a:pt x="575056" y="827070"/>
                  <a:pt x="632968" y="698038"/>
                  <a:pt x="707136" y="692958"/>
                </a:cubicBezTo>
                <a:cubicBezTo>
                  <a:pt x="781304" y="687878"/>
                  <a:pt x="871728" y="775254"/>
                  <a:pt x="932688" y="833166"/>
                </a:cubicBezTo>
                <a:cubicBezTo>
                  <a:pt x="993648" y="891078"/>
                  <a:pt x="1013968" y="1051606"/>
                  <a:pt x="1072896" y="1040430"/>
                </a:cubicBezTo>
                <a:cubicBezTo>
                  <a:pt x="1131824" y="1029254"/>
                  <a:pt x="1234440" y="885998"/>
                  <a:pt x="1286256" y="766110"/>
                </a:cubicBezTo>
                <a:cubicBezTo>
                  <a:pt x="1338072" y="646222"/>
                  <a:pt x="1334008" y="347518"/>
                  <a:pt x="1383792" y="321102"/>
                </a:cubicBezTo>
                <a:cubicBezTo>
                  <a:pt x="1433576" y="294686"/>
                  <a:pt x="1543304" y="533446"/>
                  <a:pt x="1584960" y="607614"/>
                </a:cubicBezTo>
                <a:cubicBezTo>
                  <a:pt x="1626616" y="681782"/>
                  <a:pt x="1607312" y="866694"/>
                  <a:pt x="1633728" y="766110"/>
                </a:cubicBezTo>
                <a:cubicBezTo>
                  <a:pt x="1660144" y="665526"/>
                  <a:pt x="1680464" y="-60914"/>
                  <a:pt x="1743456" y="4110"/>
                </a:cubicBezTo>
                <a:cubicBezTo>
                  <a:pt x="1806448" y="69134"/>
                  <a:pt x="1909064" y="612694"/>
                  <a:pt x="2011680" y="1156254"/>
                </a:cubicBez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10"/>
          <p:cNvSpPr/>
          <p:nvPr/>
        </p:nvSpPr>
        <p:spPr>
          <a:xfrm>
            <a:off x="628200" y="2372760"/>
            <a:ext cx="228960" cy="1983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2060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13" name="Picture 2"/>
          <p:cNvPicPr/>
          <p:nvPr/>
        </p:nvPicPr>
        <p:blipFill>
          <a:blip r:embed="rId4"/>
          <a:stretch/>
        </p:blipFill>
        <p:spPr>
          <a:xfrm>
            <a:off x="3200400" y="4042080"/>
            <a:ext cx="2818800" cy="959400"/>
          </a:xfrm>
          <a:prstGeom prst="rect">
            <a:avLst/>
          </a:prstGeom>
          <a:ln>
            <a:noFill/>
          </a:ln>
        </p:spPr>
      </p:pic>
      <p:sp>
        <p:nvSpPr>
          <p:cNvPr id="514" name="CustomShape 11"/>
          <p:cNvSpPr/>
          <p:nvPr/>
        </p:nvSpPr>
        <p:spPr>
          <a:xfrm>
            <a:off x="3466440" y="-1440"/>
            <a:ext cx="228708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Meta-heuristic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algorithms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5" name="CustomShape 12"/>
          <p:cNvSpPr/>
          <p:nvPr/>
        </p:nvSpPr>
        <p:spPr>
          <a:xfrm>
            <a:off x="3844800" y="2830320"/>
            <a:ext cx="153000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Different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solutions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6" name="Line 13"/>
          <p:cNvSpPr/>
          <p:nvPr/>
        </p:nvSpPr>
        <p:spPr>
          <a:xfrm>
            <a:off x="3541320" y="1299960"/>
            <a:ext cx="360" cy="148680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7" name="Line 14"/>
          <p:cNvSpPr/>
          <p:nvPr/>
        </p:nvSpPr>
        <p:spPr>
          <a:xfrm>
            <a:off x="3541320" y="2786760"/>
            <a:ext cx="213732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8" name="Line 15"/>
          <p:cNvSpPr/>
          <p:nvPr/>
        </p:nvSpPr>
        <p:spPr>
          <a:xfrm flipH="1">
            <a:off x="5004000" y="1482840"/>
            <a:ext cx="115560" cy="38196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9" name="CustomShape 16"/>
          <p:cNvSpPr/>
          <p:nvPr/>
        </p:nvSpPr>
        <p:spPr>
          <a:xfrm rot="6408000">
            <a:off x="5053680" y="1501920"/>
            <a:ext cx="243360" cy="20988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0" name="CustomShape 17"/>
          <p:cNvSpPr/>
          <p:nvPr/>
        </p:nvSpPr>
        <p:spPr>
          <a:xfrm>
            <a:off x="3619440" y="1560960"/>
            <a:ext cx="2011320" cy="1155960"/>
          </a:xfrm>
          <a:custGeom>
            <a:avLst/>
            <a:gdLst/>
            <a:ahLst/>
            <a:cxnLst/>
            <a:rect l="l" t="t" r="r" b="b"/>
            <a:pathLst>
              <a:path w="2011680" h="1156254">
                <a:moveTo>
                  <a:pt x="0" y="1150158"/>
                </a:moveTo>
                <a:cubicBezTo>
                  <a:pt x="50800" y="1055162"/>
                  <a:pt x="101600" y="960166"/>
                  <a:pt x="182880" y="912414"/>
                </a:cubicBezTo>
                <a:cubicBezTo>
                  <a:pt x="264160" y="864662"/>
                  <a:pt x="400304" y="900222"/>
                  <a:pt x="487680" y="863646"/>
                </a:cubicBezTo>
                <a:cubicBezTo>
                  <a:pt x="575056" y="827070"/>
                  <a:pt x="632968" y="698038"/>
                  <a:pt x="707136" y="692958"/>
                </a:cubicBezTo>
                <a:cubicBezTo>
                  <a:pt x="781304" y="687878"/>
                  <a:pt x="871728" y="775254"/>
                  <a:pt x="932688" y="833166"/>
                </a:cubicBezTo>
                <a:cubicBezTo>
                  <a:pt x="993648" y="891078"/>
                  <a:pt x="1013968" y="1051606"/>
                  <a:pt x="1072896" y="1040430"/>
                </a:cubicBezTo>
                <a:cubicBezTo>
                  <a:pt x="1131824" y="1029254"/>
                  <a:pt x="1234440" y="885998"/>
                  <a:pt x="1286256" y="766110"/>
                </a:cubicBezTo>
                <a:cubicBezTo>
                  <a:pt x="1338072" y="646222"/>
                  <a:pt x="1334008" y="347518"/>
                  <a:pt x="1383792" y="321102"/>
                </a:cubicBezTo>
                <a:cubicBezTo>
                  <a:pt x="1433576" y="294686"/>
                  <a:pt x="1543304" y="533446"/>
                  <a:pt x="1584960" y="607614"/>
                </a:cubicBezTo>
                <a:cubicBezTo>
                  <a:pt x="1626616" y="681782"/>
                  <a:pt x="1607312" y="866694"/>
                  <a:pt x="1633728" y="766110"/>
                </a:cubicBezTo>
                <a:cubicBezTo>
                  <a:pt x="1660144" y="665526"/>
                  <a:pt x="1680464" y="-60914"/>
                  <a:pt x="1743456" y="4110"/>
                </a:cubicBezTo>
                <a:cubicBezTo>
                  <a:pt x="1806448" y="69134"/>
                  <a:pt x="1909064" y="612694"/>
                  <a:pt x="2011680" y="1156254"/>
                </a:cubicBez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1" name="CustomShape 18"/>
          <p:cNvSpPr/>
          <p:nvPr/>
        </p:nvSpPr>
        <p:spPr>
          <a:xfrm>
            <a:off x="3638160" y="2372760"/>
            <a:ext cx="228960" cy="1983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2060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2" name="CustomShape 19"/>
          <p:cNvSpPr/>
          <p:nvPr/>
        </p:nvSpPr>
        <p:spPr>
          <a:xfrm>
            <a:off x="4425120" y="2094840"/>
            <a:ext cx="276480" cy="248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3" name="CustomShape 20"/>
          <p:cNvSpPr/>
          <p:nvPr/>
        </p:nvSpPr>
        <p:spPr>
          <a:xfrm flipV="1">
            <a:off x="4801320" y="1892880"/>
            <a:ext cx="80280" cy="402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4" name="CustomShape 21"/>
          <p:cNvSpPr/>
          <p:nvPr/>
        </p:nvSpPr>
        <p:spPr>
          <a:xfrm flipV="1">
            <a:off x="3871440" y="2062080"/>
            <a:ext cx="398520" cy="28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5" name="CustomShape 22"/>
          <p:cNvSpPr/>
          <p:nvPr/>
        </p:nvSpPr>
        <p:spPr>
          <a:xfrm>
            <a:off x="7008120" y="4006440"/>
            <a:ext cx="1223280" cy="959400"/>
          </a:xfrm>
          <a:prstGeom prst="rect">
            <a:avLst/>
          </a:prstGeom>
          <a:solidFill>
            <a:schemeClr val="bg1"/>
          </a:solidFill>
          <a:ln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6" name="CustomShape 23"/>
          <p:cNvSpPr/>
          <p:nvPr/>
        </p:nvSpPr>
        <p:spPr>
          <a:xfrm>
            <a:off x="7008120" y="4006440"/>
            <a:ext cx="1223280" cy="447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27" name="Picture 8"/>
          <p:cNvPicPr/>
          <p:nvPr/>
        </p:nvPicPr>
        <p:blipFill>
          <a:blip r:embed="rId5"/>
          <a:stretch/>
        </p:blipFill>
        <p:spPr>
          <a:xfrm>
            <a:off x="7008120" y="3861360"/>
            <a:ext cx="1223280" cy="7192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528" name="Picture 10"/>
          <p:cNvPicPr/>
          <p:nvPr/>
        </p:nvPicPr>
        <p:blipFill>
          <a:blip r:embed="rId6"/>
          <a:stretch/>
        </p:blipFill>
        <p:spPr>
          <a:xfrm>
            <a:off x="7008120" y="4454280"/>
            <a:ext cx="639720" cy="511560"/>
          </a:xfrm>
          <a:prstGeom prst="rect">
            <a:avLst/>
          </a:prstGeom>
          <a:ln>
            <a:noFill/>
          </a:ln>
        </p:spPr>
      </p:pic>
      <p:pic>
        <p:nvPicPr>
          <p:cNvPr id="529" name="Picture 12"/>
          <p:cNvPicPr/>
          <p:nvPr/>
        </p:nvPicPr>
        <p:blipFill>
          <a:blip r:embed="rId7"/>
          <a:stretch/>
        </p:blipFill>
        <p:spPr>
          <a:xfrm>
            <a:off x="7674840" y="4413818"/>
            <a:ext cx="523800" cy="523800"/>
          </a:xfrm>
          <a:prstGeom prst="rect">
            <a:avLst/>
          </a:prstGeom>
          <a:ln>
            <a:noFill/>
          </a:ln>
        </p:spPr>
      </p:pic>
      <p:sp>
        <p:nvSpPr>
          <p:cNvPr id="530" name="CustomShape 24"/>
          <p:cNvSpPr/>
          <p:nvPr/>
        </p:nvSpPr>
        <p:spPr>
          <a:xfrm>
            <a:off x="6616080" y="-63000"/>
            <a:ext cx="2007000" cy="10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Exact 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algorithms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1" name="Line 25"/>
          <p:cNvSpPr/>
          <p:nvPr/>
        </p:nvSpPr>
        <p:spPr>
          <a:xfrm>
            <a:off x="6551280" y="1299960"/>
            <a:ext cx="360" cy="148680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2" name="Line 26"/>
          <p:cNvSpPr/>
          <p:nvPr/>
        </p:nvSpPr>
        <p:spPr>
          <a:xfrm>
            <a:off x="6551280" y="2786760"/>
            <a:ext cx="213732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3" name="CustomShape 27"/>
          <p:cNvSpPr/>
          <p:nvPr/>
        </p:nvSpPr>
        <p:spPr>
          <a:xfrm>
            <a:off x="6854760" y="2830320"/>
            <a:ext cx="153000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Different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solutions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4" name="Line 28"/>
          <p:cNvSpPr/>
          <p:nvPr/>
        </p:nvSpPr>
        <p:spPr>
          <a:xfrm flipH="1">
            <a:off x="8390880" y="1150920"/>
            <a:ext cx="115200" cy="38232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5" name="CustomShape 29"/>
          <p:cNvSpPr/>
          <p:nvPr/>
        </p:nvSpPr>
        <p:spPr>
          <a:xfrm rot="6408000">
            <a:off x="8440560" y="1170000"/>
            <a:ext cx="243360" cy="20988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6" name="CustomShape 30"/>
          <p:cNvSpPr/>
          <p:nvPr/>
        </p:nvSpPr>
        <p:spPr>
          <a:xfrm>
            <a:off x="6629400" y="1560960"/>
            <a:ext cx="2011320" cy="1155960"/>
          </a:xfrm>
          <a:custGeom>
            <a:avLst/>
            <a:gdLst/>
            <a:ahLst/>
            <a:cxnLst/>
            <a:rect l="l" t="t" r="r" b="b"/>
            <a:pathLst>
              <a:path w="2011680" h="1156254">
                <a:moveTo>
                  <a:pt x="0" y="1150158"/>
                </a:moveTo>
                <a:cubicBezTo>
                  <a:pt x="50800" y="1055162"/>
                  <a:pt x="101600" y="960166"/>
                  <a:pt x="182880" y="912414"/>
                </a:cubicBezTo>
                <a:cubicBezTo>
                  <a:pt x="264160" y="864662"/>
                  <a:pt x="400304" y="900222"/>
                  <a:pt x="487680" y="863646"/>
                </a:cubicBezTo>
                <a:cubicBezTo>
                  <a:pt x="575056" y="827070"/>
                  <a:pt x="632968" y="698038"/>
                  <a:pt x="707136" y="692958"/>
                </a:cubicBezTo>
                <a:cubicBezTo>
                  <a:pt x="781304" y="687878"/>
                  <a:pt x="871728" y="775254"/>
                  <a:pt x="932688" y="833166"/>
                </a:cubicBezTo>
                <a:cubicBezTo>
                  <a:pt x="993648" y="891078"/>
                  <a:pt x="1013968" y="1051606"/>
                  <a:pt x="1072896" y="1040430"/>
                </a:cubicBezTo>
                <a:cubicBezTo>
                  <a:pt x="1131824" y="1029254"/>
                  <a:pt x="1234440" y="885998"/>
                  <a:pt x="1286256" y="766110"/>
                </a:cubicBezTo>
                <a:cubicBezTo>
                  <a:pt x="1338072" y="646222"/>
                  <a:pt x="1334008" y="347518"/>
                  <a:pt x="1383792" y="321102"/>
                </a:cubicBezTo>
                <a:cubicBezTo>
                  <a:pt x="1433576" y="294686"/>
                  <a:pt x="1543304" y="533446"/>
                  <a:pt x="1584960" y="607614"/>
                </a:cubicBezTo>
                <a:cubicBezTo>
                  <a:pt x="1626616" y="681782"/>
                  <a:pt x="1607312" y="866694"/>
                  <a:pt x="1633728" y="766110"/>
                </a:cubicBezTo>
                <a:cubicBezTo>
                  <a:pt x="1660144" y="665526"/>
                  <a:pt x="1680464" y="-60914"/>
                  <a:pt x="1743456" y="4110"/>
                </a:cubicBezTo>
                <a:cubicBezTo>
                  <a:pt x="1806448" y="69134"/>
                  <a:pt x="1909064" y="612694"/>
                  <a:pt x="2011680" y="1156254"/>
                </a:cubicBez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7" name="CustomShape 31"/>
          <p:cNvSpPr/>
          <p:nvPr/>
        </p:nvSpPr>
        <p:spPr>
          <a:xfrm>
            <a:off x="6648120" y="2372760"/>
            <a:ext cx="228960" cy="1983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2060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8" name="CustomShape 32"/>
          <p:cNvSpPr/>
          <p:nvPr/>
        </p:nvSpPr>
        <p:spPr>
          <a:xfrm flipV="1">
            <a:off x="6871320" y="2120040"/>
            <a:ext cx="406800" cy="19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9" name="CustomShape 33"/>
          <p:cNvSpPr/>
          <p:nvPr/>
        </p:nvSpPr>
        <p:spPr>
          <a:xfrm flipV="1">
            <a:off x="7456320" y="1862280"/>
            <a:ext cx="437040" cy="301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0" name="CustomShape 34"/>
          <p:cNvSpPr/>
          <p:nvPr/>
        </p:nvSpPr>
        <p:spPr>
          <a:xfrm flipV="1">
            <a:off x="7986240" y="1612440"/>
            <a:ext cx="286200" cy="192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1" name="CustomShape 35"/>
          <p:cNvSpPr/>
          <p:nvPr/>
        </p:nvSpPr>
        <p:spPr>
          <a:xfrm>
            <a:off x="6150960" y="927000"/>
            <a:ext cx="2629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Estimate of best quality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2" name="Line 36"/>
          <p:cNvSpPr/>
          <p:nvPr/>
        </p:nvSpPr>
        <p:spPr>
          <a:xfrm>
            <a:off x="6633000" y="1487880"/>
            <a:ext cx="2085480" cy="360"/>
          </a:xfrm>
          <a:prstGeom prst="line">
            <a:avLst/>
          </a:prstGeom>
          <a:ln w="3816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3" name="CustomShape 37"/>
          <p:cNvSpPr/>
          <p:nvPr/>
        </p:nvSpPr>
        <p:spPr>
          <a:xfrm>
            <a:off x="6872760" y="1290960"/>
            <a:ext cx="1258200" cy="1119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07B99E-7E6D-0414-7328-9878E20994D1}"/>
              </a:ext>
            </a:extLst>
          </p:cNvPr>
          <p:cNvSpPr txBox="1"/>
          <p:nvPr/>
        </p:nvSpPr>
        <p:spPr>
          <a:xfrm>
            <a:off x="143427" y="4337114"/>
            <a:ext cx="928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PPP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6D255-9CB9-0DC2-FF71-6A67AA12A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80" y="47092"/>
            <a:ext cx="8229240" cy="856800"/>
          </a:xfrm>
        </p:spPr>
        <p:txBody>
          <a:bodyPr/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Exact algorithm solvers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4C4E0-0995-ABB5-6CF9-8EA8EA2DF25A}"/>
              </a:ext>
            </a:extLst>
          </p:cNvPr>
          <p:cNvSpPr txBox="1"/>
          <p:nvPr/>
        </p:nvSpPr>
        <p:spPr>
          <a:xfrm>
            <a:off x="238696" y="1113754"/>
            <a:ext cx="84479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bg1"/>
                </a:solidFill>
              </a:rPr>
              <a:t>Open source and commercial solvers available </a:t>
            </a:r>
            <a:br>
              <a:rPr lang="en-AU" sz="2200" dirty="0">
                <a:solidFill>
                  <a:schemeClr val="bg1"/>
                </a:solidFill>
              </a:rPr>
            </a:br>
            <a:r>
              <a:rPr lang="en-AU" sz="2200" dirty="0">
                <a:solidFill>
                  <a:schemeClr val="bg1"/>
                </a:solidFill>
              </a:rPr>
              <a:t>(e.g., </a:t>
            </a:r>
            <a:r>
              <a:rPr lang="en-AU" sz="2200" dirty="0" err="1">
                <a:solidFill>
                  <a:schemeClr val="bg1"/>
                </a:solidFill>
              </a:rPr>
              <a:t>Gurobi</a:t>
            </a:r>
            <a:r>
              <a:rPr lang="en-AU" sz="2200" dirty="0">
                <a:solidFill>
                  <a:schemeClr val="bg1"/>
                </a:solidFill>
              </a:rPr>
              <a:t>, IBM CPLEX, CBC, </a:t>
            </a:r>
            <a:r>
              <a:rPr lang="en-AU" sz="2200" dirty="0" err="1">
                <a:solidFill>
                  <a:schemeClr val="bg1"/>
                </a:solidFill>
              </a:rPr>
              <a:t>HiGHS</a:t>
            </a:r>
            <a:r>
              <a:rPr lang="en-AU" sz="2200" dirty="0">
                <a:solidFill>
                  <a:schemeClr val="bg1"/>
                </a:solidFill>
              </a:rPr>
              <a:t>, SYMPHONY)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bg1"/>
                </a:solidFill>
              </a:rPr>
              <a:t>Automatically select algorithms for different problems </a:t>
            </a:r>
            <a:br>
              <a:rPr lang="en-AU" sz="2200" dirty="0">
                <a:solidFill>
                  <a:schemeClr val="bg1"/>
                </a:solidFill>
              </a:rPr>
            </a:br>
            <a:r>
              <a:rPr lang="en-AU" sz="2200" dirty="0">
                <a:solidFill>
                  <a:schemeClr val="bg1"/>
                </a:solidFill>
              </a:rPr>
              <a:t>(e.g., </a:t>
            </a:r>
            <a:r>
              <a:rPr lang="en-AU" sz="2200" dirty="0" err="1">
                <a:solidFill>
                  <a:schemeClr val="bg1"/>
                </a:solidFill>
              </a:rPr>
              <a:t>presolve</a:t>
            </a:r>
            <a:r>
              <a:rPr lang="en-AU" sz="2200" dirty="0">
                <a:solidFill>
                  <a:schemeClr val="bg1"/>
                </a:solidFill>
              </a:rPr>
              <a:t>, simplex, barrier, branch-and-bound)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bg1"/>
                </a:solidFill>
              </a:rPr>
              <a:t>Broadly speaking have similar functionality, but have different implementations of the underlying algorithms, and have different performance for different kinds of problems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DB08EE-7F4E-0170-E40E-093F76806F10}"/>
              </a:ext>
            </a:extLst>
          </p:cNvPr>
          <p:cNvSpPr txBox="1"/>
          <p:nvPr/>
        </p:nvSpPr>
        <p:spPr>
          <a:xfrm>
            <a:off x="434895" y="4788631"/>
            <a:ext cx="8635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See here for explanation of branch and bound algorithm: https://www.youtube.com/watch?v=CdfZ4XOpSho</a:t>
            </a:r>
          </a:p>
        </p:txBody>
      </p:sp>
    </p:spTree>
    <p:extLst>
      <p:ext uri="{BB962C8B-B14F-4D97-AF65-F5344CB8AC3E}">
        <p14:creationId xmlns:p14="http://schemas.microsoft.com/office/powerpoint/2010/main" val="1135785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6D255-9CB9-0DC2-FF71-6A67AA12A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80" y="47092"/>
            <a:ext cx="8229240" cy="856800"/>
          </a:xfrm>
        </p:spPr>
        <p:txBody>
          <a:bodyPr/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Exact algorithm solvers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4C4E0-0995-ABB5-6CF9-8EA8EA2DF25A}"/>
              </a:ext>
            </a:extLst>
          </p:cNvPr>
          <p:cNvSpPr txBox="1"/>
          <p:nvPr/>
        </p:nvSpPr>
        <p:spPr>
          <a:xfrm>
            <a:off x="238696" y="903892"/>
            <a:ext cx="844792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bg1"/>
                </a:solidFill>
              </a:rPr>
              <a:t>Solve multiple problem types: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bg1"/>
                </a:solidFill>
              </a:rPr>
              <a:t>linear programming (LP) =</a:t>
            </a:r>
            <a:br>
              <a:rPr lang="en-AU" sz="2800" dirty="0">
                <a:solidFill>
                  <a:schemeClr val="bg1"/>
                </a:solidFill>
              </a:rPr>
            </a:br>
            <a:r>
              <a:rPr lang="en-AU" sz="2800" dirty="0">
                <a:solidFill>
                  <a:schemeClr val="bg1"/>
                </a:solidFill>
              </a:rPr>
              <a:t>  continuous decision variables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AU" sz="28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bg1"/>
                </a:solidFill>
              </a:rPr>
              <a:t>integer programming (IP/ILP) =</a:t>
            </a:r>
            <a:br>
              <a:rPr lang="en-AU" sz="2800" dirty="0">
                <a:solidFill>
                  <a:schemeClr val="bg1"/>
                </a:solidFill>
              </a:rPr>
            </a:br>
            <a:r>
              <a:rPr lang="en-AU" sz="2800" dirty="0">
                <a:solidFill>
                  <a:schemeClr val="bg1"/>
                </a:solidFill>
              </a:rPr>
              <a:t>  binary/integer decision variables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AU" sz="28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rgbClr val="FFFF00"/>
                </a:solidFill>
              </a:rPr>
              <a:t>mixed integer linear programming (MILP) = </a:t>
            </a:r>
            <a:br>
              <a:rPr lang="en-AU" sz="2800" dirty="0">
                <a:solidFill>
                  <a:srgbClr val="FFFF00"/>
                </a:solidFill>
              </a:rPr>
            </a:br>
            <a:r>
              <a:rPr lang="en-AU" sz="2800" dirty="0">
                <a:solidFill>
                  <a:srgbClr val="FFFF00"/>
                </a:solidFill>
              </a:rPr>
              <a:t>  continuous + binary/integer decision variables</a:t>
            </a:r>
          </a:p>
          <a:p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4141298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7276</TotalTime>
  <Words>1137</Words>
  <Application>Microsoft Office PowerPoint</Application>
  <PresentationFormat>On-screen Show (16:9)</PresentationFormat>
  <Paragraphs>530</Paragraphs>
  <Slides>39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Arial</vt:lpstr>
      <vt:lpstr>Calibri</vt:lpstr>
      <vt:lpstr>DejaVu Sans</vt:lpstr>
      <vt:lpstr>Symbol</vt:lpstr>
      <vt:lpstr>Times New Roman</vt:lpstr>
      <vt:lpstr>Wingdings</vt:lpstr>
      <vt:lpstr>Office Theme</vt:lpstr>
      <vt:lpstr>Office Theme</vt:lpstr>
      <vt:lpstr>1_Office Theme</vt:lpstr>
      <vt:lpstr>4_Office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Framing conservation as a  decision science problem</vt:lpstr>
      <vt:lpstr>PowerPoint Presentation</vt:lpstr>
      <vt:lpstr>Exact algorithm solvers</vt:lpstr>
      <vt:lpstr>Exact algorithm solvers</vt:lpstr>
      <vt:lpstr>Conservation examples</vt:lpstr>
      <vt:lpstr>Reserve selection as 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Exact algorithm solvers</vt:lpstr>
      <vt:lpstr>Cost and licensing</vt:lpstr>
      <vt:lpstr>General performance</vt:lpstr>
      <vt:lpstr>General performance</vt:lpstr>
      <vt:lpstr>General performance</vt:lpstr>
      <vt:lpstr>Performance for a conservation problem</vt:lpstr>
      <vt:lpstr>Running the software programmatically</vt:lpstr>
      <vt:lpstr>Recommendations</vt:lpstr>
      <vt:lpstr>PowerPoint Presentation</vt:lpstr>
      <vt:lpstr>Project prioritization</vt:lpstr>
      <vt:lpstr>PowerPoint Presentation</vt:lpstr>
      <vt:lpstr>Project prioritization</vt:lpstr>
      <vt:lpstr>Project prioritization</vt:lpstr>
      <vt:lpstr>Project prioritization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Conserving evolutionary processes</dc:title>
  <dc:subject/>
  <dc:creator>Jeff Hanson Local Admin</dc:creator>
  <dc:description/>
  <cp:lastModifiedBy>Jeffrey Hanson</cp:lastModifiedBy>
  <cp:revision>1797</cp:revision>
  <dcterms:created xsi:type="dcterms:W3CDTF">2006-08-16T00:00:00Z</dcterms:created>
  <dcterms:modified xsi:type="dcterms:W3CDTF">2023-05-23T17:36:27Z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6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68</vt:i4>
  </property>
  <property fmtid="{D5CDD505-2E9C-101B-9397-08002B2CF9AE}" pid="12" name="MSIP_Label_bd9e4d68-54d0-40a5-8c9a-85a36c87352c_Enabled">
    <vt:lpwstr>true</vt:lpwstr>
  </property>
  <property fmtid="{D5CDD505-2E9C-101B-9397-08002B2CF9AE}" pid="13" name="MSIP_Label_bd9e4d68-54d0-40a5-8c9a-85a36c87352c_SetDate">
    <vt:lpwstr>2022-04-10T09:06:59Z</vt:lpwstr>
  </property>
  <property fmtid="{D5CDD505-2E9C-101B-9397-08002B2CF9AE}" pid="14" name="MSIP_Label_bd9e4d68-54d0-40a5-8c9a-85a36c87352c_Method">
    <vt:lpwstr>Privileged</vt:lpwstr>
  </property>
  <property fmtid="{D5CDD505-2E9C-101B-9397-08002B2CF9AE}" pid="15" name="MSIP_Label_bd9e4d68-54d0-40a5-8c9a-85a36c87352c_Name">
    <vt:lpwstr>Unclassified</vt:lpwstr>
  </property>
  <property fmtid="{D5CDD505-2E9C-101B-9397-08002B2CF9AE}" pid="16" name="MSIP_Label_bd9e4d68-54d0-40a5-8c9a-85a36c87352c_SiteId">
    <vt:lpwstr>388728e1-bbd0-4378-98dc-f8682e644300</vt:lpwstr>
  </property>
  <property fmtid="{D5CDD505-2E9C-101B-9397-08002B2CF9AE}" pid="17" name="MSIP_Label_bd9e4d68-54d0-40a5-8c9a-85a36c87352c_ActionId">
    <vt:lpwstr>07725eff-5995-4054-bcae-f373cb8b6b8b</vt:lpwstr>
  </property>
  <property fmtid="{D5CDD505-2E9C-101B-9397-08002B2CF9AE}" pid="18" name="MSIP_Label_bd9e4d68-54d0-40a5-8c9a-85a36c87352c_ContentBits">
    <vt:lpwstr>0</vt:lpwstr>
  </property>
</Properties>
</file>